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oppins Light" charset="1" panose="00000400000000000000"/>
      <p:regular r:id="rId20"/>
    </p:embeddedFont>
    <p:embeddedFont>
      <p:font typeface="Roboto" charset="1" panose="02000000000000000000"/>
      <p:regular r:id="rId21"/>
    </p:embeddedFont>
    <p:embeddedFont>
      <p:font typeface="Poppins Bold" charset="1" panose="00000800000000000000"/>
      <p:regular r:id="rId23"/>
    </p:embeddedFont>
    <p:embeddedFont>
      <p:font typeface="Roboto Bold" charset="1" panose="02000000000000000000"/>
      <p:regular r:id="rId26"/>
    </p:embeddedFont>
    <p:embeddedFont>
      <p:font typeface="Roboto Italics" charset="1" panose="020000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fonts/font23.fntdata" Type="http://schemas.openxmlformats.org/officeDocument/2006/relationships/font"/><Relationship Id="rId24" Target="notesSlides/notesSlide3.xml" Type="http://schemas.openxmlformats.org/officeDocument/2006/relationships/notesSlide"/><Relationship Id="rId25" Target="notesSlides/notesSlide4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5.xml" Type="http://schemas.openxmlformats.org/officeDocument/2006/relationships/notesSlide"/><Relationship Id="rId28" Target="notesSlides/notesSlide6.xml" Type="http://schemas.openxmlformats.org/officeDocument/2006/relationships/notesSlide"/><Relationship Id="rId29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8.xml" Type="http://schemas.openxmlformats.org/officeDocument/2006/relationships/notesSlide"/><Relationship Id="rId31" Target="notesSlides/notesSlide9.xml" Type="http://schemas.openxmlformats.org/officeDocument/2006/relationships/notesSlide"/><Relationship Id="rId32" Target="fonts/font32.fntdata" Type="http://schemas.openxmlformats.org/officeDocument/2006/relationships/font"/><Relationship Id="rId33" Target="notesSlides/notesSlide10.xml" Type="http://schemas.openxmlformats.org/officeDocument/2006/relationships/notesSlide"/><Relationship Id="rId34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2" Target="../notesSlides/notesSlide11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3298924"/>
            <a:ext cx="9445526" cy="2734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Relatório de Análise de Pull Requests em Repositórios Populares do GitHub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6362997"/>
            <a:ext cx="9445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Alunos: Pedro Reis, Gabriel Fernandes, Guilherme Augusto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66564" y="9191625"/>
            <a:ext cx="4929199" cy="31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Laboratório de Experimentação de Software - Lab03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05916" y="635496"/>
            <a:ext cx="12955340" cy="846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RQ08: Interações vs Número de Revisões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01154" y="2033439"/>
            <a:ext cx="16485691" cy="2259211"/>
            <a:chOff x="0" y="0"/>
            <a:chExt cx="21980922" cy="30122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980905" cy="3012313"/>
            </a:xfrm>
            <a:custGeom>
              <a:avLst/>
              <a:gdLst/>
              <a:ahLst/>
              <a:cxnLst/>
              <a:rect r="r" b="b" t="t" l="l"/>
              <a:pathLst>
                <a:path h="3012313" w="21980905">
                  <a:moveTo>
                    <a:pt x="0" y="151257"/>
                  </a:moveTo>
                  <a:cubicBezTo>
                    <a:pt x="0" y="67691"/>
                    <a:pt x="67945" y="0"/>
                    <a:pt x="151892" y="0"/>
                  </a:cubicBezTo>
                  <a:lnTo>
                    <a:pt x="21829013" y="0"/>
                  </a:lnTo>
                  <a:lnTo>
                    <a:pt x="21829013" y="6350"/>
                  </a:lnTo>
                  <a:lnTo>
                    <a:pt x="21829013" y="0"/>
                  </a:lnTo>
                  <a:cubicBezTo>
                    <a:pt x="21912833" y="0"/>
                    <a:pt x="21980905" y="67691"/>
                    <a:pt x="21980905" y="151257"/>
                  </a:cubicBezTo>
                  <a:lnTo>
                    <a:pt x="21974555" y="151257"/>
                  </a:lnTo>
                  <a:lnTo>
                    <a:pt x="21980905" y="151257"/>
                  </a:lnTo>
                  <a:lnTo>
                    <a:pt x="21980905" y="2860929"/>
                  </a:lnTo>
                  <a:lnTo>
                    <a:pt x="21974555" y="2860929"/>
                  </a:lnTo>
                  <a:lnTo>
                    <a:pt x="21980905" y="2860929"/>
                  </a:lnTo>
                  <a:cubicBezTo>
                    <a:pt x="21980905" y="2944495"/>
                    <a:pt x="21912960" y="3012186"/>
                    <a:pt x="21829013" y="3012186"/>
                  </a:cubicBezTo>
                  <a:lnTo>
                    <a:pt x="21829013" y="3005836"/>
                  </a:lnTo>
                  <a:lnTo>
                    <a:pt x="21829013" y="3012186"/>
                  </a:lnTo>
                  <a:lnTo>
                    <a:pt x="151892" y="3012186"/>
                  </a:lnTo>
                  <a:lnTo>
                    <a:pt x="151892" y="3005836"/>
                  </a:lnTo>
                  <a:lnTo>
                    <a:pt x="151892" y="3012186"/>
                  </a:lnTo>
                  <a:cubicBezTo>
                    <a:pt x="67945" y="3012313"/>
                    <a:pt x="0" y="2944495"/>
                    <a:pt x="0" y="2860929"/>
                  </a:cubicBezTo>
                  <a:lnTo>
                    <a:pt x="0" y="151257"/>
                  </a:lnTo>
                  <a:lnTo>
                    <a:pt x="6350" y="151257"/>
                  </a:lnTo>
                  <a:lnTo>
                    <a:pt x="0" y="151257"/>
                  </a:lnTo>
                  <a:moveTo>
                    <a:pt x="12700" y="151257"/>
                  </a:moveTo>
                  <a:lnTo>
                    <a:pt x="12700" y="2860929"/>
                  </a:lnTo>
                  <a:lnTo>
                    <a:pt x="6350" y="2860929"/>
                  </a:lnTo>
                  <a:lnTo>
                    <a:pt x="12700" y="2860929"/>
                  </a:lnTo>
                  <a:cubicBezTo>
                    <a:pt x="12700" y="2937510"/>
                    <a:pt x="74930" y="2999486"/>
                    <a:pt x="151892" y="2999486"/>
                  </a:cubicBezTo>
                  <a:lnTo>
                    <a:pt x="21829013" y="2999486"/>
                  </a:lnTo>
                  <a:cubicBezTo>
                    <a:pt x="21905849" y="2999486"/>
                    <a:pt x="21968205" y="2937383"/>
                    <a:pt x="21968205" y="2860929"/>
                  </a:cubicBezTo>
                  <a:lnTo>
                    <a:pt x="21968205" y="151257"/>
                  </a:lnTo>
                  <a:cubicBezTo>
                    <a:pt x="21968205" y="74676"/>
                    <a:pt x="21905976" y="12700"/>
                    <a:pt x="21829013" y="12700"/>
                  </a:cubicBezTo>
                  <a:lnTo>
                    <a:pt x="151892" y="12700"/>
                  </a:lnTo>
                  <a:lnTo>
                    <a:pt x="151892" y="6350"/>
                  </a:lnTo>
                  <a:lnTo>
                    <a:pt x="151892" y="12700"/>
                  </a:lnTo>
                  <a:cubicBezTo>
                    <a:pt x="74930" y="12700"/>
                    <a:pt x="12700" y="74803"/>
                    <a:pt x="12700" y="151257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15441" y="2047726"/>
            <a:ext cx="16457116" cy="743545"/>
            <a:chOff x="0" y="0"/>
            <a:chExt cx="21942822" cy="9913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942806" cy="991362"/>
            </a:xfrm>
            <a:custGeom>
              <a:avLst/>
              <a:gdLst/>
              <a:ahLst/>
              <a:cxnLst/>
              <a:rect r="r" b="b" t="t" l="l"/>
              <a:pathLst>
                <a:path h="991362" w="21942806">
                  <a:moveTo>
                    <a:pt x="0" y="0"/>
                  </a:moveTo>
                  <a:lnTo>
                    <a:pt x="21942806" y="0"/>
                  </a:lnTo>
                  <a:lnTo>
                    <a:pt x="21942806" y="991362"/>
                  </a:lnTo>
                  <a:lnTo>
                    <a:pt x="0" y="99136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174402" y="2117229"/>
            <a:ext cx="6060430" cy="50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Métrica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61982" y="2117229"/>
            <a:ext cx="4409926" cy="50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Correlação ρ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99058" y="2117229"/>
            <a:ext cx="4414689" cy="50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Interpretação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15441" y="2791271"/>
            <a:ext cx="16457116" cy="743545"/>
            <a:chOff x="0" y="0"/>
            <a:chExt cx="21942822" cy="9913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942806" cy="991362"/>
            </a:xfrm>
            <a:custGeom>
              <a:avLst/>
              <a:gdLst/>
              <a:ahLst/>
              <a:cxnLst/>
              <a:rect r="r" b="b" t="t" l="l"/>
              <a:pathLst>
                <a:path h="991362" w="21942806">
                  <a:moveTo>
                    <a:pt x="0" y="0"/>
                  </a:moveTo>
                  <a:lnTo>
                    <a:pt x="21942806" y="0"/>
                  </a:lnTo>
                  <a:lnTo>
                    <a:pt x="21942806" y="991362"/>
                  </a:lnTo>
                  <a:lnTo>
                    <a:pt x="0" y="991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174402" y="2860774"/>
            <a:ext cx="6060430" cy="50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participants_count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61982" y="2860774"/>
            <a:ext cx="4409926" cy="50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0.3593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99058" y="2860774"/>
            <a:ext cx="4414689" cy="50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Moderada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15441" y="3534816"/>
            <a:ext cx="16457116" cy="743545"/>
            <a:chOff x="0" y="0"/>
            <a:chExt cx="21942822" cy="99139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942806" cy="991362"/>
            </a:xfrm>
            <a:custGeom>
              <a:avLst/>
              <a:gdLst/>
              <a:ahLst/>
              <a:cxnLst/>
              <a:rect r="r" b="b" t="t" l="l"/>
              <a:pathLst>
                <a:path h="991362" w="21942806">
                  <a:moveTo>
                    <a:pt x="0" y="0"/>
                  </a:moveTo>
                  <a:lnTo>
                    <a:pt x="21942806" y="0"/>
                  </a:lnTo>
                  <a:lnTo>
                    <a:pt x="21942806" y="991362"/>
                  </a:lnTo>
                  <a:lnTo>
                    <a:pt x="0" y="991362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174402" y="3604320"/>
            <a:ext cx="6060430" cy="50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comments_total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761982" y="3604320"/>
            <a:ext cx="4409926" cy="50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0.4929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699058" y="3604320"/>
            <a:ext cx="4414689" cy="50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Moderada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05916" y="4483745"/>
            <a:ext cx="16476166" cy="509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p-valor: </a:t>
            </a:r>
            <a:r>
              <a:rPr lang="en-US" sz="2000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0.0000</a:t>
            </a: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(ambas métricas)</a:t>
            </a:r>
          </a:p>
        </p:txBody>
      </p: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4247109" y="5451574"/>
            <a:ext cx="9793784" cy="3882629"/>
            <a:chOff x="0" y="0"/>
            <a:chExt cx="13058378" cy="5176838"/>
          </a:xfrm>
        </p:grpSpPr>
        <p:sp>
          <p:nvSpPr>
            <p:cNvPr name="Freeform 26" id="26" descr="preencoded.png"/>
            <p:cNvSpPr/>
            <p:nvPr/>
          </p:nvSpPr>
          <p:spPr>
            <a:xfrm flipH="false" flipV="false" rot="0">
              <a:off x="0" y="0"/>
              <a:ext cx="13058394" cy="5176901"/>
            </a:xfrm>
            <a:custGeom>
              <a:avLst/>
              <a:gdLst/>
              <a:ahLst/>
              <a:cxnLst/>
              <a:rect r="r" b="b" t="t" l="l"/>
              <a:pathLst>
                <a:path h="5176901" w="13058394">
                  <a:moveTo>
                    <a:pt x="0" y="0"/>
                  </a:moveTo>
                  <a:lnTo>
                    <a:pt x="13058394" y="0"/>
                  </a:lnTo>
                  <a:lnTo>
                    <a:pt x="13058394" y="5176901"/>
                  </a:lnTo>
                  <a:lnTo>
                    <a:pt x="0" y="51769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56" r="0" b="-55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298"/>
            <a:chOff x="0" y="0"/>
            <a:chExt cx="9144000" cy="13716397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381"/>
            </a:xfrm>
            <a:custGeom>
              <a:avLst/>
              <a:gdLst/>
              <a:ahLst/>
              <a:cxnLst/>
              <a:rect r="r" b="b" t="t" l="l"/>
              <a:pathLst>
                <a:path h="13716381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381"/>
                  </a:lnTo>
                  <a:lnTo>
                    <a:pt x="0" y="137163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" t="0" r="-1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28811" y="515541"/>
            <a:ext cx="5206602" cy="707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sz="4062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✅</a:t>
            </a:r>
            <a:r>
              <a:rPr lang="en-US" sz="4062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 Conclusão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8811" y="1687414"/>
            <a:ext cx="9972378" cy="63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sz="5374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20K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13349" y="2548979"/>
            <a:ext cx="2603301" cy="363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Pull Requests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8811" y="2970610"/>
            <a:ext cx="9972378" cy="39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Analisados de 202 repositórios populares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728811" y="3604618"/>
            <a:ext cx="520601" cy="520601"/>
          </a:xfrm>
          <a:custGeom>
            <a:avLst/>
            <a:gdLst/>
            <a:ahLst/>
            <a:cxnLst/>
            <a:rect r="r" b="b" t="t" l="l"/>
            <a:pathLst>
              <a:path h="520601" w="520601">
                <a:moveTo>
                  <a:pt x="0" y="0"/>
                </a:moveTo>
                <a:lnTo>
                  <a:pt x="520601" y="0"/>
                </a:lnTo>
                <a:lnTo>
                  <a:pt x="520601" y="520601"/>
                </a:lnTo>
                <a:lnTo>
                  <a:pt x="0" y="5206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09712" y="3690045"/>
            <a:ext cx="2603301" cy="363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Principais Achados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09712" y="4111675"/>
            <a:ext cx="9191476" cy="73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Testes estatísticos rigorosos (Mann-Whitney U e Spearman) garantiram confiabilidade. Fatores analisados fornecem insights valiosos para otimizar contribuições.</a:t>
            </a:r>
          </a:p>
        </p:txBody>
      </p:sp>
      <p:sp>
        <p:nvSpPr>
          <p:cNvPr name="Freeform 17" id="17" descr="preencoded.png"/>
          <p:cNvSpPr/>
          <p:nvPr/>
        </p:nvSpPr>
        <p:spPr>
          <a:xfrm flipH="false" flipV="false" rot="0">
            <a:off x="728811" y="5260925"/>
            <a:ext cx="520601" cy="520601"/>
          </a:xfrm>
          <a:custGeom>
            <a:avLst/>
            <a:gdLst/>
            <a:ahLst/>
            <a:cxnLst/>
            <a:rect r="r" b="b" t="t" l="l"/>
            <a:pathLst>
              <a:path h="520601" w="520601">
                <a:moveTo>
                  <a:pt x="0" y="0"/>
                </a:moveTo>
                <a:lnTo>
                  <a:pt x="520601" y="0"/>
                </a:lnTo>
                <a:lnTo>
                  <a:pt x="520601" y="520601"/>
                </a:lnTo>
                <a:lnTo>
                  <a:pt x="0" y="5206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1818" r="0" b="-11818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09712" y="5346352"/>
            <a:ext cx="2603301" cy="363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Para Contribuidores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09712" y="5767983"/>
            <a:ext cx="9191476" cy="399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Manter PRs concisos, bem documentados e com escopo limitado facilita aprovação.</a:t>
            </a:r>
          </a:p>
        </p:txBody>
      </p:sp>
      <p:sp>
        <p:nvSpPr>
          <p:cNvPr name="Freeform 20" id="20" descr="preencoded.png"/>
          <p:cNvSpPr/>
          <p:nvPr/>
        </p:nvSpPr>
        <p:spPr>
          <a:xfrm flipH="false" flipV="false" rot="0">
            <a:off x="728811" y="6584156"/>
            <a:ext cx="520601" cy="520601"/>
          </a:xfrm>
          <a:custGeom>
            <a:avLst/>
            <a:gdLst/>
            <a:ahLst/>
            <a:cxnLst/>
            <a:rect r="r" b="b" t="t" l="l"/>
            <a:pathLst>
              <a:path h="520601" w="520601">
                <a:moveTo>
                  <a:pt x="0" y="0"/>
                </a:moveTo>
                <a:lnTo>
                  <a:pt x="520601" y="0"/>
                </a:lnTo>
                <a:lnTo>
                  <a:pt x="520601" y="520601"/>
                </a:lnTo>
                <a:lnTo>
                  <a:pt x="0" y="5206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-4545" r="0" b="-4545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509712" y="6669584"/>
            <a:ext cx="2603301" cy="363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Para Revisores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09712" y="7091214"/>
            <a:ext cx="9191476" cy="39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Estabelecer critérios claros e feedback construtivo acelera o processo.</a:t>
            </a:r>
          </a:p>
        </p:txBody>
      </p:sp>
      <p:sp>
        <p:nvSpPr>
          <p:cNvPr name="Freeform 23" id="23" descr="preencoded.png"/>
          <p:cNvSpPr/>
          <p:nvPr/>
        </p:nvSpPr>
        <p:spPr>
          <a:xfrm flipH="false" flipV="false" rot="0">
            <a:off x="728811" y="7907388"/>
            <a:ext cx="520601" cy="520601"/>
          </a:xfrm>
          <a:custGeom>
            <a:avLst/>
            <a:gdLst/>
            <a:ahLst/>
            <a:cxnLst/>
            <a:rect r="r" b="b" t="t" l="l"/>
            <a:pathLst>
              <a:path h="520601" w="520601">
                <a:moveTo>
                  <a:pt x="0" y="0"/>
                </a:moveTo>
                <a:lnTo>
                  <a:pt x="520601" y="0"/>
                </a:lnTo>
                <a:lnTo>
                  <a:pt x="520601" y="520601"/>
                </a:lnTo>
                <a:lnTo>
                  <a:pt x="0" y="5206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11818" r="0" b="-11818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509712" y="7992815"/>
            <a:ext cx="2603301" cy="363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Para Projetos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09712" y="8414445"/>
            <a:ext cx="9191476" cy="39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Documentar guidelines de contribuição melhora a qualidade geral.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28811" y="8981777"/>
            <a:ext cx="9972378" cy="73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Laboratório de Experimentação de Software - Lab03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896839" y="637877"/>
            <a:ext cx="6406157" cy="86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4999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Introdução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6839" y="2107555"/>
            <a:ext cx="12385625" cy="1239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Este estudo analisa características de code review em Pull Requests de repositórios populares do GitHub para entender padrões que levam à aceitação ou rejeição de contribuições</a:t>
            </a:r>
            <a:r>
              <a:rPr lang="en-US" sz="2499" b="true">
                <a:solidFill>
                  <a:srgbClr val="F2F2F3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714742" y="421480"/>
            <a:ext cx="4194126" cy="4194126"/>
            <a:chOff x="0" y="0"/>
            <a:chExt cx="4644628" cy="4644628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4644644" cy="4644644"/>
            </a:xfrm>
            <a:custGeom>
              <a:avLst/>
              <a:gdLst/>
              <a:ahLst/>
              <a:cxnLst/>
              <a:rect r="r" b="b" t="t" l="l"/>
              <a:pathLst>
                <a:path h="4644644" w="4644644">
                  <a:moveTo>
                    <a:pt x="0" y="0"/>
                  </a:moveTo>
                  <a:lnTo>
                    <a:pt x="4644644" y="0"/>
                  </a:lnTo>
                  <a:lnTo>
                    <a:pt x="4644644" y="4644644"/>
                  </a:lnTo>
                  <a:lnTo>
                    <a:pt x="0" y="4644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96839" y="3374231"/>
            <a:ext cx="1904479" cy="39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slide </a:t>
            </a:r>
            <a:r>
              <a:rPr lang="en-US" sz="20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04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96839" y="3876376"/>
            <a:ext cx="8119021" cy="28575"/>
            <a:chOff x="0" y="0"/>
            <a:chExt cx="10825362" cy="38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825353" cy="38100"/>
            </a:xfrm>
            <a:custGeom>
              <a:avLst/>
              <a:gdLst/>
              <a:ahLst/>
              <a:cxnLst/>
              <a:rect r="r" b="b" t="t" l="l"/>
              <a:pathLst>
                <a:path h="38100" w="10825353">
                  <a:moveTo>
                    <a:pt x="0" y="0"/>
                  </a:moveTo>
                  <a:lnTo>
                    <a:pt x="10825353" y="0"/>
                  </a:lnTo>
                  <a:lnTo>
                    <a:pt x="10825353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2F2F3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96839" y="4023419"/>
            <a:ext cx="7844943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RQ01: Sistemas populares são maduros/antigos?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6839" y="4529881"/>
            <a:ext cx="8119021" cy="49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PRs menores têm maior taxa de aceitação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6690" y="5016102"/>
            <a:ext cx="349774" cy="39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05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96690" y="5518247"/>
            <a:ext cx="8119170" cy="28575"/>
            <a:chOff x="0" y="0"/>
            <a:chExt cx="10825560" cy="381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825607" cy="38100"/>
            </a:xfrm>
            <a:custGeom>
              <a:avLst/>
              <a:gdLst/>
              <a:ahLst/>
              <a:cxnLst/>
              <a:rect r="r" b="b" t="t" l="l"/>
              <a:pathLst>
                <a:path h="38100" w="10825607">
                  <a:moveTo>
                    <a:pt x="0" y="0"/>
                  </a:moveTo>
                  <a:lnTo>
                    <a:pt x="10825607" y="0"/>
                  </a:lnTo>
                  <a:lnTo>
                    <a:pt x="10825607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2F2F3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896690" y="5665290"/>
            <a:ext cx="7711172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RQ02: Tempo de Análise vs Feedback Final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6690" y="6171752"/>
            <a:ext cx="8119170" cy="49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PRs aceitos são revisados mais rapidamente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6839" y="6657974"/>
            <a:ext cx="336397" cy="39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06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96839" y="7160120"/>
            <a:ext cx="8119021" cy="28575"/>
            <a:chOff x="0" y="0"/>
            <a:chExt cx="10825362" cy="381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825353" cy="38100"/>
            </a:xfrm>
            <a:custGeom>
              <a:avLst/>
              <a:gdLst/>
              <a:ahLst/>
              <a:cxnLst/>
              <a:rect r="r" b="b" t="t" l="l"/>
              <a:pathLst>
                <a:path h="38100" w="10825353">
                  <a:moveTo>
                    <a:pt x="0" y="0"/>
                  </a:moveTo>
                  <a:lnTo>
                    <a:pt x="10825353" y="0"/>
                  </a:lnTo>
                  <a:lnTo>
                    <a:pt x="10825353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2F2F3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896839" y="7307162"/>
            <a:ext cx="7965337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RQ03: Descrição vs Feedback Final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6839" y="7813625"/>
            <a:ext cx="8119021" cy="49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Descrições completas facilitam aceitação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96690" y="8299846"/>
            <a:ext cx="349774" cy="39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07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96690" y="8801992"/>
            <a:ext cx="8119170" cy="28575"/>
            <a:chOff x="0" y="0"/>
            <a:chExt cx="10825560" cy="381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825607" cy="38100"/>
            </a:xfrm>
            <a:custGeom>
              <a:avLst/>
              <a:gdLst/>
              <a:ahLst/>
              <a:cxnLst/>
              <a:rect r="r" b="b" t="t" l="l"/>
              <a:pathLst>
                <a:path h="38100" w="10825607">
                  <a:moveTo>
                    <a:pt x="0" y="0"/>
                  </a:moveTo>
                  <a:lnTo>
                    <a:pt x="10825607" y="0"/>
                  </a:lnTo>
                  <a:lnTo>
                    <a:pt x="10825607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2F2F3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896690" y="8949035"/>
            <a:ext cx="7711172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RQ04: Interações nos PRs vs Feedback Final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96690" y="9455497"/>
            <a:ext cx="8119170" cy="49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Maior engajamento correlaciona com aceitação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55157" y="5016102"/>
            <a:ext cx="349774" cy="39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08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655157" y="5518247"/>
            <a:ext cx="8119170" cy="28575"/>
            <a:chOff x="0" y="0"/>
            <a:chExt cx="10825560" cy="381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825607" cy="38100"/>
            </a:xfrm>
            <a:custGeom>
              <a:avLst/>
              <a:gdLst/>
              <a:ahLst/>
              <a:cxnLst/>
              <a:rect r="r" b="b" t="t" l="l"/>
              <a:pathLst>
                <a:path h="38100" w="10825607">
                  <a:moveTo>
                    <a:pt x="0" y="0"/>
                  </a:moveTo>
                  <a:lnTo>
                    <a:pt x="10825607" y="0"/>
                  </a:lnTo>
                  <a:lnTo>
                    <a:pt x="10825607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2F2F3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9655157" y="5665290"/>
            <a:ext cx="8119170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RQ05: </a:t>
            </a:r>
            <a:r>
              <a:rPr lang="en-US" sz="2499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Tamanho dos PRs vs Número de Revisões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655157" y="6171752"/>
            <a:ext cx="8119170" cy="49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PRs aceitos são revisados mais rapidamente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655306" y="6657974"/>
            <a:ext cx="336397" cy="39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09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9655306" y="7160120"/>
            <a:ext cx="8119021" cy="28575"/>
            <a:chOff x="0" y="0"/>
            <a:chExt cx="10825362" cy="381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825353" cy="38100"/>
            </a:xfrm>
            <a:custGeom>
              <a:avLst/>
              <a:gdLst/>
              <a:ahLst/>
              <a:cxnLst/>
              <a:rect r="r" b="b" t="t" l="l"/>
              <a:pathLst>
                <a:path h="38100" w="10825353">
                  <a:moveTo>
                    <a:pt x="0" y="0"/>
                  </a:moveTo>
                  <a:lnTo>
                    <a:pt x="10825353" y="0"/>
                  </a:lnTo>
                  <a:lnTo>
                    <a:pt x="10825353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2F2F3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9655306" y="7307162"/>
            <a:ext cx="7992091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RQ06 e RQ07: Tempo e Descrição vs Revisões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655306" y="7813625"/>
            <a:ext cx="8119021" cy="49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Descrições completas facilitam aceitação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655157" y="8299846"/>
            <a:ext cx="349774" cy="39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10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9655157" y="8801992"/>
            <a:ext cx="8119170" cy="28575"/>
            <a:chOff x="0" y="0"/>
            <a:chExt cx="10825560" cy="381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0825607" cy="38100"/>
            </a:xfrm>
            <a:custGeom>
              <a:avLst/>
              <a:gdLst/>
              <a:ahLst/>
              <a:cxnLst/>
              <a:rect r="r" b="b" t="t" l="l"/>
              <a:pathLst>
                <a:path h="38100" w="10825607">
                  <a:moveTo>
                    <a:pt x="0" y="0"/>
                  </a:moveTo>
                  <a:lnTo>
                    <a:pt x="10825607" y="0"/>
                  </a:lnTo>
                  <a:lnTo>
                    <a:pt x="10825607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2F2F3"/>
            </a:solid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9655157" y="8949035"/>
            <a:ext cx="7992240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RQ08: Interações vs Número de Revisões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655157" y="9455497"/>
            <a:ext cx="8119170" cy="49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00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Maior engajamento correlaciona com aceitação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3457724"/>
            <a:chOff x="0" y="0"/>
            <a:chExt cx="24384000" cy="4610298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610354"/>
            </a:xfrm>
            <a:custGeom>
              <a:avLst/>
              <a:gdLst/>
              <a:ahLst/>
              <a:cxnLst/>
              <a:rect r="r" b="b" t="t" l="l"/>
              <a:pathLst>
                <a:path h="461035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610354"/>
                  </a:lnTo>
                  <a:lnTo>
                    <a:pt x="0" y="4610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" t="0" r="-2" b="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68127" y="4151710"/>
            <a:ext cx="6915447" cy="94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437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💠</a:t>
            </a:r>
            <a:r>
              <a:rPr lang="en-US" sz="5437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 Metodologia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68127" y="5507088"/>
            <a:ext cx="5450532" cy="1106389"/>
            <a:chOff x="0" y="0"/>
            <a:chExt cx="7267377" cy="1475185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7267321" cy="1475232"/>
            </a:xfrm>
            <a:custGeom>
              <a:avLst/>
              <a:gdLst/>
              <a:ahLst/>
              <a:cxnLst/>
              <a:rect r="r" b="b" t="t" l="l"/>
              <a:pathLst>
                <a:path h="1475232" w="7267321">
                  <a:moveTo>
                    <a:pt x="0" y="0"/>
                  </a:moveTo>
                  <a:lnTo>
                    <a:pt x="7267321" y="0"/>
                  </a:lnTo>
                  <a:lnTo>
                    <a:pt x="7267321" y="1475232"/>
                  </a:lnTo>
                  <a:lnTo>
                    <a:pt x="0" y="1475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6" t="0" r="-47" b="3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44650" y="6851897"/>
            <a:ext cx="3457724" cy="470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Coleta de Dados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4650" y="7392740"/>
            <a:ext cx="4897488" cy="1865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20101 Pull Requests de 202 repositórios populares. Métricas: status, tamanho, tempo, participantes e comentários em formato CSV.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6418660" y="5507088"/>
            <a:ext cx="5450532" cy="1106389"/>
            <a:chOff x="0" y="0"/>
            <a:chExt cx="7267377" cy="1475185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7267321" cy="1475232"/>
            </a:xfrm>
            <a:custGeom>
              <a:avLst/>
              <a:gdLst/>
              <a:ahLst/>
              <a:cxnLst/>
              <a:rect r="r" b="b" t="t" l="l"/>
              <a:pathLst>
                <a:path h="1475232" w="7267321">
                  <a:moveTo>
                    <a:pt x="0" y="0"/>
                  </a:moveTo>
                  <a:lnTo>
                    <a:pt x="7267321" y="0"/>
                  </a:lnTo>
                  <a:lnTo>
                    <a:pt x="7267321" y="1475232"/>
                  </a:lnTo>
                  <a:lnTo>
                    <a:pt x="0" y="1475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6" t="0" r="-47" b="3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695182" y="6851897"/>
            <a:ext cx="3457724" cy="470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Processamento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95182" y="7392740"/>
            <a:ext cx="4897488" cy="142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Análise com Pandas focando na mediana. Testes Mann-Whitney U e Correlação de Spearman aplicados.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1869191" y="5507088"/>
            <a:ext cx="5450532" cy="1106389"/>
            <a:chOff x="0" y="0"/>
            <a:chExt cx="7267377" cy="1475185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7267321" cy="1475232"/>
            </a:xfrm>
            <a:custGeom>
              <a:avLst/>
              <a:gdLst/>
              <a:ahLst/>
              <a:cxnLst/>
              <a:rect r="r" b="b" t="t" l="l"/>
              <a:pathLst>
                <a:path h="1475232" w="7267321">
                  <a:moveTo>
                    <a:pt x="0" y="0"/>
                  </a:moveTo>
                  <a:lnTo>
                    <a:pt x="7267321" y="0"/>
                  </a:lnTo>
                  <a:lnTo>
                    <a:pt x="7267321" y="1475232"/>
                  </a:lnTo>
                  <a:lnTo>
                    <a:pt x="0" y="14752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6" t="0" r="-47" b="3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145715" y="6851897"/>
            <a:ext cx="3457724" cy="470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Visualização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45715" y="7392740"/>
            <a:ext cx="4897487" cy="142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Matplotlib e Seaborn para gráficos. Script Python consolidou análises em relatório HTML.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20924" y="1211759"/>
            <a:ext cx="12408248" cy="67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2"/>
              </a:lnSpc>
            </a:pPr>
            <a:r>
              <a:rPr lang="en-US" sz="4000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RQ01: Sistemas populares são maduros/antigos?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0924" y="2613423"/>
            <a:ext cx="5569446" cy="632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2"/>
              </a:lnSpc>
            </a:pPr>
            <a:r>
              <a:rPr lang="en-US" sz="531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8.4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18135" y="3464867"/>
            <a:ext cx="2575024" cy="359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Anos de Idade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0924" y="3954512"/>
            <a:ext cx="5569446" cy="73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Mediana de 3058 dias confirma maturidade dos repositórios populares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0924" y="4845249"/>
            <a:ext cx="5569446" cy="73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Discussão:</a:t>
            </a: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Repositórios populares possuem tempo considerável de existência e desenvolvimento.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797576" y="2458045"/>
            <a:ext cx="10783640" cy="3006626"/>
            <a:chOff x="0" y="0"/>
            <a:chExt cx="14378187" cy="400883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378178" cy="4008755"/>
            </a:xfrm>
            <a:custGeom>
              <a:avLst/>
              <a:gdLst/>
              <a:ahLst/>
              <a:cxnLst/>
              <a:rect r="r" b="b" t="t" l="l"/>
              <a:pathLst>
                <a:path h="4008755" w="14378178">
                  <a:moveTo>
                    <a:pt x="0" y="121666"/>
                  </a:moveTo>
                  <a:cubicBezTo>
                    <a:pt x="0" y="54483"/>
                    <a:pt x="54610" y="0"/>
                    <a:pt x="121920" y="0"/>
                  </a:cubicBezTo>
                  <a:lnTo>
                    <a:pt x="14256258" y="0"/>
                  </a:lnTo>
                  <a:lnTo>
                    <a:pt x="14256258" y="6350"/>
                  </a:lnTo>
                  <a:lnTo>
                    <a:pt x="14256258" y="0"/>
                  </a:lnTo>
                  <a:cubicBezTo>
                    <a:pt x="14323569" y="0"/>
                    <a:pt x="14378178" y="54483"/>
                    <a:pt x="14378178" y="121666"/>
                  </a:cubicBezTo>
                  <a:lnTo>
                    <a:pt x="14371828" y="121666"/>
                  </a:lnTo>
                  <a:lnTo>
                    <a:pt x="14378178" y="121666"/>
                  </a:lnTo>
                  <a:lnTo>
                    <a:pt x="14378178" y="3887089"/>
                  </a:lnTo>
                  <a:lnTo>
                    <a:pt x="14371828" y="3887089"/>
                  </a:lnTo>
                  <a:lnTo>
                    <a:pt x="14378178" y="3887089"/>
                  </a:lnTo>
                  <a:cubicBezTo>
                    <a:pt x="14378178" y="3954272"/>
                    <a:pt x="14323569" y="4008755"/>
                    <a:pt x="14256258" y="4008755"/>
                  </a:cubicBezTo>
                  <a:lnTo>
                    <a:pt x="14256258" y="4002405"/>
                  </a:lnTo>
                  <a:lnTo>
                    <a:pt x="14256258" y="4008755"/>
                  </a:lnTo>
                  <a:lnTo>
                    <a:pt x="121920" y="4008755"/>
                  </a:lnTo>
                  <a:lnTo>
                    <a:pt x="121920" y="4002405"/>
                  </a:lnTo>
                  <a:lnTo>
                    <a:pt x="121920" y="4008755"/>
                  </a:lnTo>
                  <a:cubicBezTo>
                    <a:pt x="54610" y="4008755"/>
                    <a:pt x="0" y="3954272"/>
                    <a:pt x="0" y="3887089"/>
                  </a:cubicBezTo>
                  <a:lnTo>
                    <a:pt x="0" y="121666"/>
                  </a:lnTo>
                  <a:lnTo>
                    <a:pt x="6350" y="121666"/>
                  </a:lnTo>
                  <a:lnTo>
                    <a:pt x="0" y="121666"/>
                  </a:lnTo>
                  <a:moveTo>
                    <a:pt x="12700" y="121666"/>
                  </a:moveTo>
                  <a:lnTo>
                    <a:pt x="12700" y="3887089"/>
                  </a:lnTo>
                  <a:lnTo>
                    <a:pt x="6350" y="3887089"/>
                  </a:lnTo>
                  <a:lnTo>
                    <a:pt x="12700" y="3887089"/>
                  </a:lnTo>
                  <a:cubicBezTo>
                    <a:pt x="12700" y="3947287"/>
                    <a:pt x="61595" y="3996055"/>
                    <a:pt x="121920" y="3996055"/>
                  </a:cubicBezTo>
                  <a:lnTo>
                    <a:pt x="14256258" y="3996055"/>
                  </a:lnTo>
                  <a:cubicBezTo>
                    <a:pt x="14316583" y="3996055"/>
                    <a:pt x="14365478" y="3947287"/>
                    <a:pt x="14365478" y="3887089"/>
                  </a:cubicBezTo>
                  <a:lnTo>
                    <a:pt x="14365478" y="121666"/>
                  </a:lnTo>
                  <a:cubicBezTo>
                    <a:pt x="14365478" y="61468"/>
                    <a:pt x="14316583" y="12700"/>
                    <a:pt x="14256258" y="12700"/>
                  </a:cubicBezTo>
                  <a:lnTo>
                    <a:pt x="121920" y="12700"/>
                  </a:lnTo>
                  <a:lnTo>
                    <a:pt x="121920" y="6350"/>
                  </a:lnTo>
                  <a:lnTo>
                    <a:pt x="121920" y="12700"/>
                  </a:lnTo>
                  <a:cubicBezTo>
                    <a:pt x="61595" y="12700"/>
                    <a:pt x="12700" y="61468"/>
                    <a:pt x="12700" y="121666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811864" y="2472332"/>
            <a:ext cx="10755065" cy="595610"/>
            <a:chOff x="0" y="0"/>
            <a:chExt cx="14340087" cy="7941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340078" cy="794131"/>
            </a:xfrm>
            <a:custGeom>
              <a:avLst/>
              <a:gdLst/>
              <a:ahLst/>
              <a:cxnLst/>
              <a:rect r="r" b="b" t="t" l="l"/>
              <a:pathLst>
                <a:path h="794131" w="14340078">
                  <a:moveTo>
                    <a:pt x="0" y="0"/>
                  </a:moveTo>
                  <a:lnTo>
                    <a:pt x="14340078" y="0"/>
                  </a:lnTo>
                  <a:lnTo>
                    <a:pt x="14340078" y="794131"/>
                  </a:lnTo>
                  <a:lnTo>
                    <a:pt x="0" y="794131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018287" y="2529185"/>
            <a:ext cx="2728020" cy="40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Métrica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67789" y="2529185"/>
            <a:ext cx="1362670" cy="40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MERGED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51940" y="2529185"/>
            <a:ext cx="1278880" cy="40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CLOSED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52301" y="2529185"/>
            <a:ext cx="1206699" cy="40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p-valor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280481" y="2529185"/>
            <a:ext cx="2080469" cy="40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Significativo?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811864" y="3067943"/>
            <a:ext cx="10755065" cy="595610"/>
            <a:chOff x="0" y="0"/>
            <a:chExt cx="14340087" cy="7941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340078" cy="794131"/>
            </a:xfrm>
            <a:custGeom>
              <a:avLst/>
              <a:gdLst/>
              <a:ahLst/>
              <a:cxnLst/>
              <a:rect r="r" b="b" t="t" l="l"/>
              <a:pathLst>
                <a:path h="794131" w="14340078">
                  <a:moveTo>
                    <a:pt x="0" y="0"/>
                  </a:moveTo>
                  <a:lnTo>
                    <a:pt x="14340078" y="0"/>
                  </a:lnTo>
                  <a:lnTo>
                    <a:pt x="14340078" y="794131"/>
                  </a:lnTo>
                  <a:lnTo>
                    <a:pt x="0" y="7941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7018287" y="3124795"/>
            <a:ext cx="2728020" cy="40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changed_files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67789" y="3124795"/>
            <a:ext cx="1362670" cy="40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2.00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51940" y="3124795"/>
            <a:ext cx="1278880" cy="40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1.00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652301" y="3124795"/>
            <a:ext cx="1206699" cy="40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0.0000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280481" y="3124795"/>
            <a:ext cx="2080469" cy="40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√ Sim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6811864" y="3663554"/>
            <a:ext cx="10755065" cy="595610"/>
            <a:chOff x="0" y="0"/>
            <a:chExt cx="14340087" cy="79414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4340078" cy="794131"/>
            </a:xfrm>
            <a:custGeom>
              <a:avLst/>
              <a:gdLst/>
              <a:ahLst/>
              <a:cxnLst/>
              <a:rect r="r" b="b" t="t" l="l"/>
              <a:pathLst>
                <a:path h="794131" w="14340078">
                  <a:moveTo>
                    <a:pt x="0" y="0"/>
                  </a:moveTo>
                  <a:lnTo>
                    <a:pt x="14340078" y="0"/>
                  </a:lnTo>
                  <a:lnTo>
                    <a:pt x="14340078" y="794131"/>
                  </a:lnTo>
                  <a:lnTo>
                    <a:pt x="0" y="794131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7018287" y="3720405"/>
            <a:ext cx="2728020" cy="40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additions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167789" y="3720405"/>
            <a:ext cx="1362670" cy="40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16.00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951940" y="3720405"/>
            <a:ext cx="1278880" cy="40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14.00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652301" y="3720405"/>
            <a:ext cx="1206699" cy="40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0.0005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280481" y="3720405"/>
            <a:ext cx="2080469" cy="40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√ Sim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6811864" y="4259164"/>
            <a:ext cx="10755065" cy="595610"/>
            <a:chOff x="0" y="0"/>
            <a:chExt cx="14340087" cy="79414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4340078" cy="794131"/>
            </a:xfrm>
            <a:custGeom>
              <a:avLst/>
              <a:gdLst/>
              <a:ahLst/>
              <a:cxnLst/>
              <a:rect r="r" b="b" t="t" l="l"/>
              <a:pathLst>
                <a:path h="794131" w="14340078">
                  <a:moveTo>
                    <a:pt x="0" y="0"/>
                  </a:moveTo>
                  <a:lnTo>
                    <a:pt x="14340078" y="0"/>
                  </a:lnTo>
                  <a:lnTo>
                    <a:pt x="14340078" y="794131"/>
                  </a:lnTo>
                  <a:lnTo>
                    <a:pt x="0" y="7941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7018287" y="4316016"/>
            <a:ext cx="2728020" cy="40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deletions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167789" y="4316016"/>
            <a:ext cx="1362670" cy="40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4.00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951940" y="4316016"/>
            <a:ext cx="1278880" cy="40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2.00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652301" y="4316016"/>
            <a:ext cx="1206699" cy="40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0.0000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280481" y="4316016"/>
            <a:ext cx="2080469" cy="40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√ Sim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6811864" y="4854774"/>
            <a:ext cx="10755065" cy="595610"/>
            <a:chOff x="0" y="0"/>
            <a:chExt cx="14340087" cy="79414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4340078" cy="794131"/>
            </a:xfrm>
            <a:custGeom>
              <a:avLst/>
              <a:gdLst/>
              <a:ahLst/>
              <a:cxnLst/>
              <a:rect r="r" b="b" t="t" l="l"/>
              <a:pathLst>
                <a:path h="794131" w="14340078">
                  <a:moveTo>
                    <a:pt x="0" y="0"/>
                  </a:moveTo>
                  <a:lnTo>
                    <a:pt x="14340078" y="0"/>
                  </a:lnTo>
                  <a:lnTo>
                    <a:pt x="14340078" y="794131"/>
                  </a:lnTo>
                  <a:lnTo>
                    <a:pt x="0" y="794131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7018287" y="4911626"/>
            <a:ext cx="2728020" cy="40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total_lines_changed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167789" y="4911626"/>
            <a:ext cx="1362670" cy="40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26.00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951940" y="4911626"/>
            <a:ext cx="1278880" cy="40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22.00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652301" y="4911626"/>
            <a:ext cx="1206699" cy="40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0.0000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5280481" y="4911626"/>
            <a:ext cx="2080469" cy="40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√ Sim</a:t>
            </a:r>
          </a:p>
        </p:txBody>
      </p:sp>
      <p:grpSp>
        <p:nvGrpSpPr>
          <p:cNvPr name="Group 48" id="48"/>
          <p:cNvGrpSpPr>
            <a:grpSpLocks noChangeAspect="true"/>
          </p:cNvGrpSpPr>
          <p:nvPr/>
        </p:nvGrpSpPr>
        <p:grpSpPr>
          <a:xfrm rot="0">
            <a:off x="1038374" y="6132611"/>
            <a:ext cx="8124527" cy="2678014"/>
            <a:chOff x="0" y="0"/>
            <a:chExt cx="10832703" cy="3570685"/>
          </a:xfrm>
        </p:grpSpPr>
        <p:sp>
          <p:nvSpPr>
            <p:cNvPr name="Freeform 49" id="49" descr="preencoded.png"/>
            <p:cNvSpPr/>
            <p:nvPr/>
          </p:nvSpPr>
          <p:spPr>
            <a:xfrm flipH="false" flipV="false" rot="0">
              <a:off x="0" y="0"/>
              <a:ext cx="10832719" cy="3570732"/>
            </a:xfrm>
            <a:custGeom>
              <a:avLst/>
              <a:gdLst/>
              <a:ahLst/>
              <a:cxnLst/>
              <a:rect r="r" b="b" t="t" l="l"/>
              <a:pathLst>
                <a:path h="3570732" w="10832719">
                  <a:moveTo>
                    <a:pt x="0" y="0"/>
                  </a:moveTo>
                  <a:lnTo>
                    <a:pt x="10832719" y="0"/>
                  </a:lnTo>
                  <a:lnTo>
                    <a:pt x="10832719" y="3570732"/>
                  </a:lnTo>
                  <a:lnTo>
                    <a:pt x="0" y="3570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9" t="0" r="-29" b="1"/>
              </a:stretch>
            </a:blipFill>
          </p:spPr>
        </p:sp>
      </p:grpSp>
      <p:grpSp>
        <p:nvGrpSpPr>
          <p:cNvPr name="Group 50" id="50"/>
          <p:cNvGrpSpPr>
            <a:grpSpLocks noChangeAspect="true"/>
          </p:cNvGrpSpPr>
          <p:nvPr/>
        </p:nvGrpSpPr>
        <p:grpSpPr>
          <a:xfrm rot="0">
            <a:off x="9327654" y="6132611"/>
            <a:ext cx="7921824" cy="2678014"/>
            <a:chOff x="0" y="0"/>
            <a:chExt cx="10562432" cy="3570685"/>
          </a:xfrm>
        </p:grpSpPr>
        <p:sp>
          <p:nvSpPr>
            <p:cNvPr name="Freeform 51" id="51" descr="preencoded.png"/>
            <p:cNvSpPr/>
            <p:nvPr/>
          </p:nvSpPr>
          <p:spPr>
            <a:xfrm flipH="false" flipV="false" rot="0">
              <a:off x="0" y="0"/>
              <a:ext cx="10562463" cy="3570732"/>
            </a:xfrm>
            <a:custGeom>
              <a:avLst/>
              <a:gdLst/>
              <a:ahLst/>
              <a:cxnLst/>
              <a:rect r="r" b="b" t="t" l="l"/>
              <a:pathLst>
                <a:path h="3570732" w="10562463">
                  <a:moveTo>
                    <a:pt x="0" y="0"/>
                  </a:moveTo>
                  <a:lnTo>
                    <a:pt x="10562463" y="0"/>
                  </a:lnTo>
                  <a:lnTo>
                    <a:pt x="10562463" y="3570732"/>
                  </a:lnTo>
                  <a:lnTo>
                    <a:pt x="0" y="3570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6" t="0" r="-46" b="1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76015" y="690711"/>
            <a:ext cx="14564171" cy="89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RQ02: Tempo de Análise vs Feedback Final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71252" y="2191345"/>
            <a:ext cx="5268963" cy="1635175"/>
            <a:chOff x="0" y="0"/>
            <a:chExt cx="7025283" cy="21802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7012686" cy="2167509"/>
            </a:xfrm>
            <a:custGeom>
              <a:avLst/>
              <a:gdLst/>
              <a:ahLst/>
              <a:cxnLst/>
              <a:rect r="r" b="b" t="t" l="l"/>
              <a:pathLst>
                <a:path h="2167509" w="7012686">
                  <a:moveTo>
                    <a:pt x="0" y="156210"/>
                  </a:moveTo>
                  <a:cubicBezTo>
                    <a:pt x="0" y="69977"/>
                    <a:pt x="70231" y="0"/>
                    <a:pt x="156845" y="0"/>
                  </a:cubicBezTo>
                  <a:lnTo>
                    <a:pt x="6855841" y="0"/>
                  </a:lnTo>
                  <a:cubicBezTo>
                    <a:pt x="6942455" y="0"/>
                    <a:pt x="7012686" y="69977"/>
                    <a:pt x="7012686" y="156210"/>
                  </a:cubicBezTo>
                  <a:lnTo>
                    <a:pt x="7012686" y="2011299"/>
                  </a:lnTo>
                  <a:cubicBezTo>
                    <a:pt x="7012686" y="2097532"/>
                    <a:pt x="6942455" y="2167509"/>
                    <a:pt x="6855841" y="2167509"/>
                  </a:cubicBezTo>
                  <a:lnTo>
                    <a:pt x="156845" y="2167509"/>
                  </a:lnTo>
                  <a:cubicBezTo>
                    <a:pt x="70231" y="2167509"/>
                    <a:pt x="0" y="2097659"/>
                    <a:pt x="0" y="2011299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25386" cy="2180209"/>
            </a:xfrm>
            <a:custGeom>
              <a:avLst/>
              <a:gdLst/>
              <a:ahLst/>
              <a:cxnLst/>
              <a:rect r="r" b="b" t="t" l="l"/>
              <a:pathLst>
                <a:path h="2180209" w="7025386">
                  <a:moveTo>
                    <a:pt x="0" y="162560"/>
                  </a:moveTo>
                  <a:cubicBezTo>
                    <a:pt x="0" y="72771"/>
                    <a:pt x="73025" y="0"/>
                    <a:pt x="163195" y="0"/>
                  </a:cubicBezTo>
                  <a:lnTo>
                    <a:pt x="6862191" y="0"/>
                  </a:lnTo>
                  <a:lnTo>
                    <a:pt x="6862191" y="6350"/>
                  </a:lnTo>
                  <a:lnTo>
                    <a:pt x="6862191" y="0"/>
                  </a:lnTo>
                  <a:cubicBezTo>
                    <a:pt x="6952235" y="0"/>
                    <a:pt x="7025386" y="72771"/>
                    <a:pt x="7025386" y="162560"/>
                  </a:cubicBezTo>
                  <a:lnTo>
                    <a:pt x="7019036" y="162560"/>
                  </a:lnTo>
                  <a:lnTo>
                    <a:pt x="7025386" y="162560"/>
                  </a:lnTo>
                  <a:lnTo>
                    <a:pt x="7025386" y="2017649"/>
                  </a:lnTo>
                  <a:lnTo>
                    <a:pt x="7019036" y="2017649"/>
                  </a:lnTo>
                  <a:lnTo>
                    <a:pt x="7025386" y="2017649"/>
                  </a:lnTo>
                  <a:cubicBezTo>
                    <a:pt x="7025386" y="2107438"/>
                    <a:pt x="6952361" y="2180209"/>
                    <a:pt x="6862191" y="2180209"/>
                  </a:cubicBezTo>
                  <a:lnTo>
                    <a:pt x="6862191" y="2173859"/>
                  </a:lnTo>
                  <a:lnTo>
                    <a:pt x="6862191" y="2180209"/>
                  </a:lnTo>
                  <a:lnTo>
                    <a:pt x="163195" y="2180209"/>
                  </a:lnTo>
                  <a:lnTo>
                    <a:pt x="163195" y="2173859"/>
                  </a:lnTo>
                  <a:lnTo>
                    <a:pt x="163195" y="2180209"/>
                  </a:lnTo>
                  <a:cubicBezTo>
                    <a:pt x="73025" y="2180209"/>
                    <a:pt x="0" y="2107438"/>
                    <a:pt x="0" y="2017649"/>
                  </a:cubicBezTo>
                  <a:lnTo>
                    <a:pt x="0" y="162560"/>
                  </a:lnTo>
                  <a:lnTo>
                    <a:pt x="6350" y="162560"/>
                  </a:lnTo>
                  <a:lnTo>
                    <a:pt x="0" y="162560"/>
                  </a:lnTo>
                  <a:moveTo>
                    <a:pt x="12700" y="162560"/>
                  </a:moveTo>
                  <a:lnTo>
                    <a:pt x="12700" y="2017649"/>
                  </a:lnTo>
                  <a:lnTo>
                    <a:pt x="6350" y="2017649"/>
                  </a:lnTo>
                  <a:lnTo>
                    <a:pt x="12700" y="2017649"/>
                  </a:lnTo>
                  <a:cubicBezTo>
                    <a:pt x="12700" y="2100326"/>
                    <a:pt x="80010" y="2167509"/>
                    <a:pt x="163195" y="2167509"/>
                  </a:cubicBezTo>
                  <a:lnTo>
                    <a:pt x="6862191" y="2167509"/>
                  </a:lnTo>
                  <a:cubicBezTo>
                    <a:pt x="6945249" y="2167509"/>
                    <a:pt x="7012686" y="2100453"/>
                    <a:pt x="7012686" y="2017649"/>
                  </a:cubicBezTo>
                  <a:lnTo>
                    <a:pt x="7012686" y="162560"/>
                  </a:lnTo>
                  <a:cubicBezTo>
                    <a:pt x="7012686" y="79883"/>
                    <a:pt x="6945376" y="12700"/>
                    <a:pt x="6862191" y="12700"/>
                  </a:cubicBezTo>
                  <a:lnTo>
                    <a:pt x="163195" y="12700"/>
                  </a:lnTo>
                  <a:lnTo>
                    <a:pt x="163195" y="6350"/>
                  </a:lnTo>
                  <a:lnTo>
                    <a:pt x="163195" y="12700"/>
                  </a:lnTo>
                  <a:cubicBezTo>
                    <a:pt x="80010" y="12700"/>
                    <a:pt x="12700" y="79756"/>
                    <a:pt x="12700" y="16256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64295" y="2446288"/>
            <a:ext cx="3691830" cy="473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PRs Aceitos (MERGED)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4295" y="2992040"/>
            <a:ext cx="4682878" cy="54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Mediana: </a:t>
            </a:r>
            <a:r>
              <a:rPr lang="en-US" sz="2187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30.81 horas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509445" y="2191345"/>
            <a:ext cx="5268962" cy="1635175"/>
            <a:chOff x="0" y="0"/>
            <a:chExt cx="7025283" cy="21802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7012686" cy="2167509"/>
            </a:xfrm>
            <a:custGeom>
              <a:avLst/>
              <a:gdLst/>
              <a:ahLst/>
              <a:cxnLst/>
              <a:rect r="r" b="b" t="t" l="l"/>
              <a:pathLst>
                <a:path h="2167509" w="7012686">
                  <a:moveTo>
                    <a:pt x="0" y="156210"/>
                  </a:moveTo>
                  <a:cubicBezTo>
                    <a:pt x="0" y="69977"/>
                    <a:pt x="70231" y="0"/>
                    <a:pt x="156845" y="0"/>
                  </a:cubicBezTo>
                  <a:lnTo>
                    <a:pt x="6855841" y="0"/>
                  </a:lnTo>
                  <a:cubicBezTo>
                    <a:pt x="6942455" y="0"/>
                    <a:pt x="7012686" y="69977"/>
                    <a:pt x="7012686" y="156210"/>
                  </a:cubicBezTo>
                  <a:lnTo>
                    <a:pt x="7012686" y="2011299"/>
                  </a:lnTo>
                  <a:cubicBezTo>
                    <a:pt x="7012686" y="2097532"/>
                    <a:pt x="6942455" y="2167509"/>
                    <a:pt x="6855841" y="2167509"/>
                  </a:cubicBezTo>
                  <a:lnTo>
                    <a:pt x="156845" y="2167509"/>
                  </a:lnTo>
                  <a:cubicBezTo>
                    <a:pt x="70231" y="2167509"/>
                    <a:pt x="0" y="2097659"/>
                    <a:pt x="0" y="2011299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025386" cy="2180209"/>
            </a:xfrm>
            <a:custGeom>
              <a:avLst/>
              <a:gdLst/>
              <a:ahLst/>
              <a:cxnLst/>
              <a:rect r="r" b="b" t="t" l="l"/>
              <a:pathLst>
                <a:path h="2180209" w="7025386">
                  <a:moveTo>
                    <a:pt x="0" y="162560"/>
                  </a:moveTo>
                  <a:cubicBezTo>
                    <a:pt x="0" y="72771"/>
                    <a:pt x="73025" y="0"/>
                    <a:pt x="163195" y="0"/>
                  </a:cubicBezTo>
                  <a:lnTo>
                    <a:pt x="6862191" y="0"/>
                  </a:lnTo>
                  <a:lnTo>
                    <a:pt x="6862191" y="6350"/>
                  </a:lnTo>
                  <a:lnTo>
                    <a:pt x="6862191" y="0"/>
                  </a:lnTo>
                  <a:cubicBezTo>
                    <a:pt x="6952235" y="0"/>
                    <a:pt x="7025386" y="72771"/>
                    <a:pt x="7025386" y="162560"/>
                  </a:cubicBezTo>
                  <a:lnTo>
                    <a:pt x="7019036" y="162560"/>
                  </a:lnTo>
                  <a:lnTo>
                    <a:pt x="7025386" y="162560"/>
                  </a:lnTo>
                  <a:lnTo>
                    <a:pt x="7025386" y="2017649"/>
                  </a:lnTo>
                  <a:lnTo>
                    <a:pt x="7019036" y="2017649"/>
                  </a:lnTo>
                  <a:lnTo>
                    <a:pt x="7025386" y="2017649"/>
                  </a:lnTo>
                  <a:cubicBezTo>
                    <a:pt x="7025386" y="2107438"/>
                    <a:pt x="6952361" y="2180209"/>
                    <a:pt x="6862191" y="2180209"/>
                  </a:cubicBezTo>
                  <a:lnTo>
                    <a:pt x="6862191" y="2173859"/>
                  </a:lnTo>
                  <a:lnTo>
                    <a:pt x="6862191" y="2180209"/>
                  </a:lnTo>
                  <a:lnTo>
                    <a:pt x="163195" y="2180209"/>
                  </a:lnTo>
                  <a:lnTo>
                    <a:pt x="163195" y="2173859"/>
                  </a:lnTo>
                  <a:lnTo>
                    <a:pt x="163195" y="2180209"/>
                  </a:lnTo>
                  <a:cubicBezTo>
                    <a:pt x="73025" y="2180209"/>
                    <a:pt x="0" y="2107438"/>
                    <a:pt x="0" y="2017649"/>
                  </a:cubicBezTo>
                  <a:lnTo>
                    <a:pt x="0" y="162560"/>
                  </a:lnTo>
                  <a:lnTo>
                    <a:pt x="6350" y="162560"/>
                  </a:lnTo>
                  <a:lnTo>
                    <a:pt x="0" y="162560"/>
                  </a:lnTo>
                  <a:moveTo>
                    <a:pt x="12700" y="162560"/>
                  </a:moveTo>
                  <a:lnTo>
                    <a:pt x="12700" y="2017649"/>
                  </a:lnTo>
                  <a:lnTo>
                    <a:pt x="6350" y="2017649"/>
                  </a:lnTo>
                  <a:lnTo>
                    <a:pt x="12700" y="2017649"/>
                  </a:lnTo>
                  <a:cubicBezTo>
                    <a:pt x="12700" y="2100326"/>
                    <a:pt x="80010" y="2167509"/>
                    <a:pt x="163195" y="2167509"/>
                  </a:cubicBezTo>
                  <a:lnTo>
                    <a:pt x="6862191" y="2167509"/>
                  </a:lnTo>
                  <a:cubicBezTo>
                    <a:pt x="6945249" y="2167509"/>
                    <a:pt x="7012686" y="2100453"/>
                    <a:pt x="7012686" y="2017649"/>
                  </a:cubicBezTo>
                  <a:lnTo>
                    <a:pt x="7012686" y="162560"/>
                  </a:lnTo>
                  <a:cubicBezTo>
                    <a:pt x="7012686" y="79883"/>
                    <a:pt x="6945376" y="12700"/>
                    <a:pt x="6862191" y="12700"/>
                  </a:cubicBezTo>
                  <a:lnTo>
                    <a:pt x="163195" y="12700"/>
                  </a:lnTo>
                  <a:lnTo>
                    <a:pt x="163195" y="6350"/>
                  </a:lnTo>
                  <a:lnTo>
                    <a:pt x="163195" y="12700"/>
                  </a:lnTo>
                  <a:cubicBezTo>
                    <a:pt x="80010" y="12700"/>
                    <a:pt x="12700" y="79756"/>
                    <a:pt x="12700" y="16256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802487" y="2446288"/>
            <a:ext cx="4167783" cy="473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PRs Rejeitados (CLOSED)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02487" y="2992040"/>
            <a:ext cx="4682878" cy="54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Mediana: </a:t>
            </a:r>
            <a:r>
              <a:rPr lang="en-US" sz="2187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168.31 horas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047636" y="2191345"/>
            <a:ext cx="5269111" cy="1635175"/>
            <a:chOff x="0" y="0"/>
            <a:chExt cx="7025482" cy="21802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7012813" cy="2167509"/>
            </a:xfrm>
            <a:custGeom>
              <a:avLst/>
              <a:gdLst/>
              <a:ahLst/>
              <a:cxnLst/>
              <a:rect r="r" b="b" t="t" l="l"/>
              <a:pathLst>
                <a:path h="2167509" w="7012813">
                  <a:moveTo>
                    <a:pt x="0" y="156210"/>
                  </a:moveTo>
                  <a:cubicBezTo>
                    <a:pt x="0" y="69977"/>
                    <a:pt x="70231" y="0"/>
                    <a:pt x="156845" y="0"/>
                  </a:cubicBezTo>
                  <a:lnTo>
                    <a:pt x="6855968" y="0"/>
                  </a:lnTo>
                  <a:cubicBezTo>
                    <a:pt x="6942582" y="0"/>
                    <a:pt x="7012813" y="69977"/>
                    <a:pt x="7012813" y="156210"/>
                  </a:cubicBezTo>
                  <a:lnTo>
                    <a:pt x="7012813" y="2011299"/>
                  </a:lnTo>
                  <a:cubicBezTo>
                    <a:pt x="7012813" y="2097532"/>
                    <a:pt x="6942582" y="2167509"/>
                    <a:pt x="6855968" y="2167509"/>
                  </a:cubicBezTo>
                  <a:lnTo>
                    <a:pt x="156845" y="2167509"/>
                  </a:lnTo>
                  <a:cubicBezTo>
                    <a:pt x="70231" y="2167509"/>
                    <a:pt x="0" y="2097659"/>
                    <a:pt x="0" y="2011299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025513" cy="2180209"/>
            </a:xfrm>
            <a:custGeom>
              <a:avLst/>
              <a:gdLst/>
              <a:ahLst/>
              <a:cxnLst/>
              <a:rect r="r" b="b" t="t" l="l"/>
              <a:pathLst>
                <a:path h="2180209" w="7025513">
                  <a:moveTo>
                    <a:pt x="0" y="162560"/>
                  </a:moveTo>
                  <a:cubicBezTo>
                    <a:pt x="0" y="72771"/>
                    <a:pt x="73025" y="0"/>
                    <a:pt x="163195" y="0"/>
                  </a:cubicBezTo>
                  <a:lnTo>
                    <a:pt x="6862318" y="0"/>
                  </a:lnTo>
                  <a:lnTo>
                    <a:pt x="6862318" y="6350"/>
                  </a:lnTo>
                  <a:lnTo>
                    <a:pt x="6862318" y="0"/>
                  </a:lnTo>
                  <a:cubicBezTo>
                    <a:pt x="6952362" y="0"/>
                    <a:pt x="7025513" y="72771"/>
                    <a:pt x="7025513" y="162560"/>
                  </a:cubicBezTo>
                  <a:lnTo>
                    <a:pt x="7019163" y="162560"/>
                  </a:lnTo>
                  <a:lnTo>
                    <a:pt x="7025513" y="162560"/>
                  </a:lnTo>
                  <a:lnTo>
                    <a:pt x="7025513" y="2017649"/>
                  </a:lnTo>
                  <a:lnTo>
                    <a:pt x="7019163" y="2017649"/>
                  </a:lnTo>
                  <a:lnTo>
                    <a:pt x="7025513" y="2017649"/>
                  </a:lnTo>
                  <a:cubicBezTo>
                    <a:pt x="7025513" y="2107438"/>
                    <a:pt x="6952488" y="2180209"/>
                    <a:pt x="6862318" y="2180209"/>
                  </a:cubicBezTo>
                  <a:lnTo>
                    <a:pt x="6862318" y="2173859"/>
                  </a:lnTo>
                  <a:lnTo>
                    <a:pt x="6862318" y="2180209"/>
                  </a:lnTo>
                  <a:lnTo>
                    <a:pt x="163195" y="2180209"/>
                  </a:lnTo>
                  <a:lnTo>
                    <a:pt x="163195" y="2173859"/>
                  </a:lnTo>
                  <a:lnTo>
                    <a:pt x="163195" y="2180209"/>
                  </a:lnTo>
                  <a:cubicBezTo>
                    <a:pt x="73025" y="2180209"/>
                    <a:pt x="0" y="2107438"/>
                    <a:pt x="0" y="2017649"/>
                  </a:cubicBezTo>
                  <a:lnTo>
                    <a:pt x="0" y="162560"/>
                  </a:lnTo>
                  <a:lnTo>
                    <a:pt x="6350" y="162560"/>
                  </a:lnTo>
                  <a:lnTo>
                    <a:pt x="0" y="162560"/>
                  </a:lnTo>
                  <a:moveTo>
                    <a:pt x="12700" y="162560"/>
                  </a:moveTo>
                  <a:lnTo>
                    <a:pt x="12700" y="2017649"/>
                  </a:lnTo>
                  <a:lnTo>
                    <a:pt x="6350" y="2017649"/>
                  </a:lnTo>
                  <a:lnTo>
                    <a:pt x="12700" y="2017649"/>
                  </a:lnTo>
                  <a:cubicBezTo>
                    <a:pt x="12700" y="2100326"/>
                    <a:pt x="80010" y="2167509"/>
                    <a:pt x="163195" y="2167509"/>
                  </a:cubicBezTo>
                  <a:lnTo>
                    <a:pt x="6862318" y="2167509"/>
                  </a:lnTo>
                  <a:cubicBezTo>
                    <a:pt x="6945376" y="2167509"/>
                    <a:pt x="7012813" y="2100453"/>
                    <a:pt x="7012813" y="2017649"/>
                  </a:cubicBezTo>
                  <a:lnTo>
                    <a:pt x="7012813" y="162560"/>
                  </a:lnTo>
                  <a:cubicBezTo>
                    <a:pt x="7012813" y="79883"/>
                    <a:pt x="6945503" y="12700"/>
                    <a:pt x="6862318" y="12700"/>
                  </a:cubicBezTo>
                  <a:lnTo>
                    <a:pt x="163195" y="12700"/>
                  </a:lnTo>
                  <a:lnTo>
                    <a:pt x="163195" y="6350"/>
                  </a:lnTo>
                  <a:lnTo>
                    <a:pt x="163195" y="12700"/>
                  </a:lnTo>
                  <a:cubicBezTo>
                    <a:pt x="80010" y="12700"/>
                    <a:pt x="12700" y="79756"/>
                    <a:pt x="12700" y="16256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340679" y="2446288"/>
            <a:ext cx="3486001" cy="473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Significativo √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40679" y="2992040"/>
            <a:ext cx="4683026" cy="54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p-valor: </a:t>
            </a:r>
            <a:r>
              <a:rPr lang="en-US" sz="2187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0.0000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6015" y="4040237"/>
            <a:ext cx="16335970" cy="54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Discussão:</a:t>
            </a: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O tempo de análise apresenta diferença significativa entre PRs aceitos e rejeitados.</a:t>
            </a:r>
          </a:p>
        </p:txBody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5274469" y="5075039"/>
            <a:ext cx="7738914" cy="4183261"/>
            <a:chOff x="0" y="0"/>
            <a:chExt cx="10318552" cy="5577682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10318496" cy="5577713"/>
            </a:xfrm>
            <a:custGeom>
              <a:avLst/>
              <a:gdLst/>
              <a:ahLst/>
              <a:cxnLst/>
              <a:rect r="r" b="b" t="t" l="l"/>
              <a:pathLst>
                <a:path h="5577713" w="10318496">
                  <a:moveTo>
                    <a:pt x="0" y="0"/>
                  </a:moveTo>
                  <a:lnTo>
                    <a:pt x="10318496" y="0"/>
                  </a:lnTo>
                  <a:lnTo>
                    <a:pt x="10318496" y="5577713"/>
                  </a:lnTo>
                  <a:lnTo>
                    <a:pt x="0" y="5577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8" r="0" b="-7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7" y="1045071"/>
            <a:ext cx="12048976" cy="919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RQ03: Descrição vs Feedback Final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73188" y="2413398"/>
            <a:ext cx="5283547" cy="1747986"/>
            <a:chOff x="0" y="0"/>
            <a:chExt cx="7044730" cy="23306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400" y="25400"/>
              <a:ext cx="6994017" cy="2279904"/>
            </a:xfrm>
            <a:custGeom>
              <a:avLst/>
              <a:gdLst/>
              <a:ahLst/>
              <a:cxnLst/>
              <a:rect r="r" b="b" t="t" l="l"/>
              <a:pathLst>
                <a:path h="2279904" w="6994017">
                  <a:moveTo>
                    <a:pt x="0" y="243840"/>
                  </a:moveTo>
                  <a:cubicBezTo>
                    <a:pt x="0" y="109220"/>
                    <a:pt x="110744" y="0"/>
                    <a:pt x="247523" y="0"/>
                  </a:cubicBezTo>
                  <a:lnTo>
                    <a:pt x="6746494" y="0"/>
                  </a:lnTo>
                  <a:cubicBezTo>
                    <a:pt x="6883146" y="0"/>
                    <a:pt x="6994017" y="109220"/>
                    <a:pt x="6994017" y="243840"/>
                  </a:cubicBezTo>
                  <a:lnTo>
                    <a:pt x="6994017" y="2036064"/>
                  </a:lnTo>
                  <a:cubicBezTo>
                    <a:pt x="6994017" y="2170684"/>
                    <a:pt x="6883273" y="2279904"/>
                    <a:pt x="6746494" y="2279904"/>
                  </a:cubicBezTo>
                  <a:lnTo>
                    <a:pt x="247523" y="2279904"/>
                  </a:lnTo>
                  <a:cubicBezTo>
                    <a:pt x="110871" y="2279904"/>
                    <a:pt x="0" y="2170684"/>
                    <a:pt x="0" y="2036064"/>
                  </a:cubicBezTo>
                  <a:close/>
                </a:path>
              </a:pathLst>
            </a:custGeom>
            <a:solidFill>
              <a:srgbClr val="05050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44817" cy="2330704"/>
            </a:xfrm>
            <a:custGeom>
              <a:avLst/>
              <a:gdLst/>
              <a:ahLst/>
              <a:cxnLst/>
              <a:rect r="r" b="b" t="t" l="l"/>
              <a:pathLst>
                <a:path h="2330704" w="7044817">
                  <a:moveTo>
                    <a:pt x="0" y="269240"/>
                  </a:moveTo>
                  <a:cubicBezTo>
                    <a:pt x="0" y="120142"/>
                    <a:pt x="122555" y="0"/>
                    <a:pt x="272923" y="0"/>
                  </a:cubicBezTo>
                  <a:lnTo>
                    <a:pt x="6771894" y="0"/>
                  </a:lnTo>
                  <a:lnTo>
                    <a:pt x="6771894" y="25400"/>
                  </a:lnTo>
                  <a:lnTo>
                    <a:pt x="6771894" y="0"/>
                  </a:lnTo>
                  <a:cubicBezTo>
                    <a:pt x="6922262" y="0"/>
                    <a:pt x="7044817" y="120142"/>
                    <a:pt x="7044817" y="269240"/>
                  </a:cubicBezTo>
                  <a:lnTo>
                    <a:pt x="7019417" y="269240"/>
                  </a:lnTo>
                  <a:lnTo>
                    <a:pt x="7044817" y="269240"/>
                  </a:lnTo>
                  <a:lnTo>
                    <a:pt x="7044817" y="2061464"/>
                  </a:lnTo>
                  <a:lnTo>
                    <a:pt x="7019417" y="2061464"/>
                  </a:lnTo>
                  <a:lnTo>
                    <a:pt x="7044817" y="2061464"/>
                  </a:lnTo>
                  <a:cubicBezTo>
                    <a:pt x="7044817" y="2210562"/>
                    <a:pt x="6922262" y="2330704"/>
                    <a:pt x="6771894" y="2330704"/>
                  </a:cubicBezTo>
                  <a:lnTo>
                    <a:pt x="6771894" y="2305304"/>
                  </a:lnTo>
                  <a:lnTo>
                    <a:pt x="6771894" y="2330704"/>
                  </a:lnTo>
                  <a:lnTo>
                    <a:pt x="272923" y="2330704"/>
                  </a:lnTo>
                  <a:lnTo>
                    <a:pt x="272923" y="2305304"/>
                  </a:lnTo>
                  <a:lnTo>
                    <a:pt x="272923" y="2330704"/>
                  </a:lnTo>
                  <a:cubicBezTo>
                    <a:pt x="122555" y="2330704"/>
                    <a:pt x="0" y="2210435"/>
                    <a:pt x="0" y="2061464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061464"/>
                  </a:lnTo>
                  <a:lnTo>
                    <a:pt x="25400" y="2061464"/>
                  </a:lnTo>
                  <a:lnTo>
                    <a:pt x="50800" y="2061464"/>
                  </a:lnTo>
                  <a:cubicBezTo>
                    <a:pt x="50800" y="2181733"/>
                    <a:pt x="149860" y="2279904"/>
                    <a:pt x="272923" y="2279904"/>
                  </a:cubicBezTo>
                  <a:lnTo>
                    <a:pt x="6771894" y="2279904"/>
                  </a:lnTo>
                  <a:cubicBezTo>
                    <a:pt x="6894830" y="2279904"/>
                    <a:pt x="6994017" y="2181733"/>
                    <a:pt x="6994017" y="2061464"/>
                  </a:cubicBezTo>
                  <a:lnTo>
                    <a:pt x="6994017" y="269240"/>
                  </a:lnTo>
                  <a:cubicBezTo>
                    <a:pt x="6994017" y="148971"/>
                    <a:pt x="6894957" y="50800"/>
                    <a:pt x="6771894" y="50800"/>
                  </a:cubicBezTo>
                  <a:lnTo>
                    <a:pt x="272923" y="50800"/>
                  </a:lnTo>
                  <a:lnTo>
                    <a:pt x="272923" y="25400"/>
                  </a:lnTo>
                  <a:lnTo>
                    <a:pt x="272923" y="50800"/>
                  </a:lnTo>
                  <a:cubicBezTo>
                    <a:pt x="149860" y="50800"/>
                    <a:pt x="50800" y="148971"/>
                    <a:pt x="50800" y="26924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54138" y="2432448"/>
            <a:ext cx="152400" cy="1709886"/>
            <a:chOff x="0" y="0"/>
            <a:chExt cx="203200" cy="22798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3200" cy="2279904"/>
            </a:xfrm>
            <a:custGeom>
              <a:avLst/>
              <a:gdLst/>
              <a:ahLst/>
              <a:cxnLst/>
              <a:rect r="r" b="b" t="t" l="l"/>
              <a:pathLst>
                <a:path h="2279904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178304"/>
                  </a:lnTo>
                  <a:cubicBezTo>
                    <a:pt x="203200" y="2234438"/>
                    <a:pt x="157734" y="2279904"/>
                    <a:pt x="101600" y="2279904"/>
                  </a:cubicBezTo>
                  <a:cubicBezTo>
                    <a:pt x="45466" y="2279904"/>
                    <a:pt x="0" y="2234438"/>
                    <a:pt x="0" y="2178304"/>
                  </a:cubicBezTo>
                  <a:close/>
                </a:path>
              </a:pathLst>
            </a:custGeom>
            <a:solidFill>
              <a:srgbClr val="F2F2F3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428155" y="2706440"/>
            <a:ext cx="3753296" cy="49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PRs Aceitos (MERGED)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28155" y="3271837"/>
            <a:ext cx="4487912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Mediana de </a:t>
            </a:r>
            <a:r>
              <a:rPr lang="en-US" sz="2187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45 caracteres.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502152" y="2413398"/>
            <a:ext cx="5283547" cy="1747986"/>
            <a:chOff x="0" y="0"/>
            <a:chExt cx="7044730" cy="23306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5400" y="25400"/>
              <a:ext cx="6994017" cy="2279904"/>
            </a:xfrm>
            <a:custGeom>
              <a:avLst/>
              <a:gdLst/>
              <a:ahLst/>
              <a:cxnLst/>
              <a:rect r="r" b="b" t="t" l="l"/>
              <a:pathLst>
                <a:path h="2279904" w="6994017">
                  <a:moveTo>
                    <a:pt x="0" y="243840"/>
                  </a:moveTo>
                  <a:cubicBezTo>
                    <a:pt x="0" y="109220"/>
                    <a:pt x="110744" y="0"/>
                    <a:pt x="247523" y="0"/>
                  </a:cubicBezTo>
                  <a:lnTo>
                    <a:pt x="6746494" y="0"/>
                  </a:lnTo>
                  <a:cubicBezTo>
                    <a:pt x="6883146" y="0"/>
                    <a:pt x="6994017" y="109220"/>
                    <a:pt x="6994017" y="243840"/>
                  </a:cubicBezTo>
                  <a:lnTo>
                    <a:pt x="6994017" y="2036064"/>
                  </a:lnTo>
                  <a:cubicBezTo>
                    <a:pt x="6994017" y="2170684"/>
                    <a:pt x="6883273" y="2279904"/>
                    <a:pt x="6746494" y="2279904"/>
                  </a:cubicBezTo>
                  <a:lnTo>
                    <a:pt x="247523" y="2279904"/>
                  </a:lnTo>
                  <a:cubicBezTo>
                    <a:pt x="110871" y="2279904"/>
                    <a:pt x="0" y="2170684"/>
                    <a:pt x="0" y="2036064"/>
                  </a:cubicBezTo>
                  <a:close/>
                </a:path>
              </a:pathLst>
            </a:custGeom>
            <a:solidFill>
              <a:srgbClr val="05050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044817" cy="2330704"/>
            </a:xfrm>
            <a:custGeom>
              <a:avLst/>
              <a:gdLst/>
              <a:ahLst/>
              <a:cxnLst/>
              <a:rect r="r" b="b" t="t" l="l"/>
              <a:pathLst>
                <a:path h="2330704" w="7044817">
                  <a:moveTo>
                    <a:pt x="0" y="269240"/>
                  </a:moveTo>
                  <a:cubicBezTo>
                    <a:pt x="0" y="120142"/>
                    <a:pt x="122555" y="0"/>
                    <a:pt x="272923" y="0"/>
                  </a:cubicBezTo>
                  <a:lnTo>
                    <a:pt x="6771894" y="0"/>
                  </a:lnTo>
                  <a:lnTo>
                    <a:pt x="6771894" y="25400"/>
                  </a:lnTo>
                  <a:lnTo>
                    <a:pt x="6771894" y="0"/>
                  </a:lnTo>
                  <a:cubicBezTo>
                    <a:pt x="6922262" y="0"/>
                    <a:pt x="7044817" y="120142"/>
                    <a:pt x="7044817" y="269240"/>
                  </a:cubicBezTo>
                  <a:lnTo>
                    <a:pt x="7019417" y="269240"/>
                  </a:lnTo>
                  <a:lnTo>
                    <a:pt x="7044817" y="269240"/>
                  </a:lnTo>
                  <a:lnTo>
                    <a:pt x="7044817" y="2061464"/>
                  </a:lnTo>
                  <a:lnTo>
                    <a:pt x="7019417" y="2061464"/>
                  </a:lnTo>
                  <a:lnTo>
                    <a:pt x="7044817" y="2061464"/>
                  </a:lnTo>
                  <a:cubicBezTo>
                    <a:pt x="7044817" y="2210562"/>
                    <a:pt x="6922262" y="2330704"/>
                    <a:pt x="6771894" y="2330704"/>
                  </a:cubicBezTo>
                  <a:lnTo>
                    <a:pt x="6771894" y="2305304"/>
                  </a:lnTo>
                  <a:lnTo>
                    <a:pt x="6771894" y="2330704"/>
                  </a:lnTo>
                  <a:lnTo>
                    <a:pt x="272923" y="2330704"/>
                  </a:lnTo>
                  <a:lnTo>
                    <a:pt x="272923" y="2305304"/>
                  </a:lnTo>
                  <a:lnTo>
                    <a:pt x="272923" y="2330704"/>
                  </a:lnTo>
                  <a:cubicBezTo>
                    <a:pt x="122555" y="2330704"/>
                    <a:pt x="0" y="2210435"/>
                    <a:pt x="0" y="2061464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061464"/>
                  </a:lnTo>
                  <a:lnTo>
                    <a:pt x="25400" y="2061464"/>
                  </a:lnTo>
                  <a:lnTo>
                    <a:pt x="50800" y="2061464"/>
                  </a:lnTo>
                  <a:cubicBezTo>
                    <a:pt x="50800" y="2181733"/>
                    <a:pt x="149860" y="2279904"/>
                    <a:pt x="272923" y="2279904"/>
                  </a:cubicBezTo>
                  <a:lnTo>
                    <a:pt x="6771894" y="2279904"/>
                  </a:lnTo>
                  <a:cubicBezTo>
                    <a:pt x="6894830" y="2279904"/>
                    <a:pt x="6994017" y="2181733"/>
                    <a:pt x="6994017" y="2061464"/>
                  </a:cubicBezTo>
                  <a:lnTo>
                    <a:pt x="6994017" y="269240"/>
                  </a:lnTo>
                  <a:cubicBezTo>
                    <a:pt x="6994017" y="148971"/>
                    <a:pt x="6894957" y="50800"/>
                    <a:pt x="6771894" y="50800"/>
                  </a:cubicBezTo>
                  <a:lnTo>
                    <a:pt x="272923" y="50800"/>
                  </a:lnTo>
                  <a:lnTo>
                    <a:pt x="272923" y="25400"/>
                  </a:lnTo>
                  <a:lnTo>
                    <a:pt x="272923" y="50800"/>
                  </a:lnTo>
                  <a:cubicBezTo>
                    <a:pt x="149860" y="50800"/>
                    <a:pt x="50800" y="148971"/>
                    <a:pt x="50800" y="26924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6483102" y="2432448"/>
            <a:ext cx="152400" cy="1709886"/>
            <a:chOff x="0" y="0"/>
            <a:chExt cx="203200" cy="22798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3200" cy="2279904"/>
            </a:xfrm>
            <a:custGeom>
              <a:avLst/>
              <a:gdLst/>
              <a:ahLst/>
              <a:cxnLst/>
              <a:rect r="r" b="b" t="t" l="l"/>
              <a:pathLst>
                <a:path h="2279904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178304"/>
                  </a:lnTo>
                  <a:cubicBezTo>
                    <a:pt x="203200" y="2234438"/>
                    <a:pt x="157734" y="2279904"/>
                    <a:pt x="101600" y="2279904"/>
                  </a:cubicBezTo>
                  <a:cubicBezTo>
                    <a:pt x="45466" y="2279904"/>
                    <a:pt x="0" y="2234438"/>
                    <a:pt x="0" y="2178304"/>
                  </a:cubicBezTo>
                  <a:close/>
                </a:path>
              </a:pathLst>
            </a:custGeom>
            <a:solidFill>
              <a:srgbClr val="F2F2F3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957120" y="2706440"/>
            <a:ext cx="4237136" cy="49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PRs Rejeitados (CLOSED)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57120" y="3271837"/>
            <a:ext cx="4487912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Mediana de </a:t>
            </a:r>
            <a:r>
              <a:rPr lang="en-US" sz="2187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40 caracteres</a:t>
            </a: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031116" y="2413398"/>
            <a:ext cx="5283547" cy="1747986"/>
            <a:chOff x="0" y="0"/>
            <a:chExt cx="7044730" cy="233064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25400" y="25400"/>
              <a:ext cx="6994017" cy="2279904"/>
            </a:xfrm>
            <a:custGeom>
              <a:avLst/>
              <a:gdLst/>
              <a:ahLst/>
              <a:cxnLst/>
              <a:rect r="r" b="b" t="t" l="l"/>
              <a:pathLst>
                <a:path h="2279904" w="6994017">
                  <a:moveTo>
                    <a:pt x="0" y="243840"/>
                  </a:moveTo>
                  <a:cubicBezTo>
                    <a:pt x="0" y="109220"/>
                    <a:pt x="110744" y="0"/>
                    <a:pt x="247523" y="0"/>
                  </a:cubicBezTo>
                  <a:lnTo>
                    <a:pt x="6746494" y="0"/>
                  </a:lnTo>
                  <a:cubicBezTo>
                    <a:pt x="6883146" y="0"/>
                    <a:pt x="6994017" y="109220"/>
                    <a:pt x="6994017" y="243840"/>
                  </a:cubicBezTo>
                  <a:lnTo>
                    <a:pt x="6994017" y="2036064"/>
                  </a:lnTo>
                  <a:cubicBezTo>
                    <a:pt x="6994017" y="2170684"/>
                    <a:pt x="6883273" y="2279904"/>
                    <a:pt x="6746494" y="2279904"/>
                  </a:cubicBezTo>
                  <a:lnTo>
                    <a:pt x="247523" y="2279904"/>
                  </a:lnTo>
                  <a:cubicBezTo>
                    <a:pt x="110871" y="2279904"/>
                    <a:pt x="0" y="2170684"/>
                    <a:pt x="0" y="2036064"/>
                  </a:cubicBezTo>
                  <a:close/>
                </a:path>
              </a:pathLst>
            </a:custGeom>
            <a:solidFill>
              <a:srgbClr val="050505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044817" cy="2330704"/>
            </a:xfrm>
            <a:custGeom>
              <a:avLst/>
              <a:gdLst/>
              <a:ahLst/>
              <a:cxnLst/>
              <a:rect r="r" b="b" t="t" l="l"/>
              <a:pathLst>
                <a:path h="2330704" w="7044817">
                  <a:moveTo>
                    <a:pt x="0" y="269240"/>
                  </a:moveTo>
                  <a:cubicBezTo>
                    <a:pt x="0" y="120142"/>
                    <a:pt x="122555" y="0"/>
                    <a:pt x="272923" y="0"/>
                  </a:cubicBezTo>
                  <a:lnTo>
                    <a:pt x="6771894" y="0"/>
                  </a:lnTo>
                  <a:lnTo>
                    <a:pt x="6771894" y="25400"/>
                  </a:lnTo>
                  <a:lnTo>
                    <a:pt x="6771894" y="0"/>
                  </a:lnTo>
                  <a:cubicBezTo>
                    <a:pt x="6922262" y="0"/>
                    <a:pt x="7044817" y="120142"/>
                    <a:pt x="7044817" y="269240"/>
                  </a:cubicBezTo>
                  <a:lnTo>
                    <a:pt x="7019417" y="269240"/>
                  </a:lnTo>
                  <a:lnTo>
                    <a:pt x="7044817" y="269240"/>
                  </a:lnTo>
                  <a:lnTo>
                    <a:pt x="7044817" y="2061464"/>
                  </a:lnTo>
                  <a:lnTo>
                    <a:pt x="7019417" y="2061464"/>
                  </a:lnTo>
                  <a:lnTo>
                    <a:pt x="7044817" y="2061464"/>
                  </a:lnTo>
                  <a:cubicBezTo>
                    <a:pt x="7044817" y="2210562"/>
                    <a:pt x="6922262" y="2330704"/>
                    <a:pt x="6771894" y="2330704"/>
                  </a:cubicBezTo>
                  <a:lnTo>
                    <a:pt x="6771894" y="2305304"/>
                  </a:lnTo>
                  <a:lnTo>
                    <a:pt x="6771894" y="2330704"/>
                  </a:lnTo>
                  <a:lnTo>
                    <a:pt x="272923" y="2330704"/>
                  </a:lnTo>
                  <a:lnTo>
                    <a:pt x="272923" y="2305304"/>
                  </a:lnTo>
                  <a:lnTo>
                    <a:pt x="272923" y="2330704"/>
                  </a:lnTo>
                  <a:cubicBezTo>
                    <a:pt x="122555" y="2330704"/>
                    <a:pt x="0" y="2210435"/>
                    <a:pt x="0" y="2061464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061464"/>
                  </a:lnTo>
                  <a:lnTo>
                    <a:pt x="25400" y="2061464"/>
                  </a:lnTo>
                  <a:lnTo>
                    <a:pt x="50800" y="2061464"/>
                  </a:lnTo>
                  <a:cubicBezTo>
                    <a:pt x="50800" y="2181733"/>
                    <a:pt x="149860" y="2279904"/>
                    <a:pt x="272923" y="2279904"/>
                  </a:cubicBezTo>
                  <a:lnTo>
                    <a:pt x="6771894" y="2279904"/>
                  </a:lnTo>
                  <a:cubicBezTo>
                    <a:pt x="6894830" y="2279904"/>
                    <a:pt x="6994017" y="2181733"/>
                    <a:pt x="6994017" y="2061464"/>
                  </a:cubicBezTo>
                  <a:lnTo>
                    <a:pt x="6994017" y="269240"/>
                  </a:lnTo>
                  <a:cubicBezTo>
                    <a:pt x="6994017" y="148971"/>
                    <a:pt x="6894957" y="50800"/>
                    <a:pt x="6771894" y="50800"/>
                  </a:cubicBezTo>
                  <a:lnTo>
                    <a:pt x="272923" y="50800"/>
                  </a:lnTo>
                  <a:lnTo>
                    <a:pt x="272923" y="25400"/>
                  </a:lnTo>
                  <a:lnTo>
                    <a:pt x="272923" y="50800"/>
                  </a:lnTo>
                  <a:cubicBezTo>
                    <a:pt x="149860" y="50800"/>
                    <a:pt x="50800" y="148971"/>
                    <a:pt x="50800" y="26924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012066" y="2432448"/>
            <a:ext cx="152400" cy="1709886"/>
            <a:chOff x="0" y="0"/>
            <a:chExt cx="203200" cy="227984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3200" cy="2279904"/>
            </a:xfrm>
            <a:custGeom>
              <a:avLst/>
              <a:gdLst/>
              <a:ahLst/>
              <a:cxnLst/>
              <a:rect r="r" b="b" t="t" l="l"/>
              <a:pathLst>
                <a:path h="2279904" w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178304"/>
                  </a:lnTo>
                  <a:cubicBezTo>
                    <a:pt x="203200" y="2234438"/>
                    <a:pt x="157734" y="2279904"/>
                    <a:pt x="101600" y="2279904"/>
                  </a:cubicBezTo>
                  <a:cubicBezTo>
                    <a:pt x="45466" y="2279904"/>
                    <a:pt x="0" y="2234438"/>
                    <a:pt x="0" y="2178304"/>
                  </a:cubicBezTo>
                  <a:close/>
                </a:path>
              </a:pathLst>
            </a:custGeom>
            <a:solidFill>
              <a:srgbClr val="F2F2F3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2486085" y="2706440"/>
            <a:ext cx="3544044" cy="49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Significativo √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86085" y="3271837"/>
            <a:ext cx="4487913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p-valor: </a:t>
            </a:r>
            <a:r>
              <a:rPr lang="en-US" sz="2187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0.0000</a:t>
            </a:r>
          </a:p>
        </p:txBody>
      </p: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5178177" y="4643735"/>
            <a:ext cx="7931646" cy="4252912"/>
            <a:chOff x="0" y="0"/>
            <a:chExt cx="10575528" cy="5670550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10575544" cy="5670550"/>
            </a:xfrm>
            <a:custGeom>
              <a:avLst/>
              <a:gdLst/>
              <a:ahLst/>
              <a:cxnLst/>
              <a:rect r="r" b="b" t="t" l="l"/>
              <a:pathLst>
                <a:path h="5670550" w="10575544">
                  <a:moveTo>
                    <a:pt x="0" y="0"/>
                  </a:moveTo>
                  <a:lnTo>
                    <a:pt x="10575544" y="0"/>
                  </a:lnTo>
                  <a:lnTo>
                    <a:pt x="10575544" y="5670550"/>
                  </a:lnTo>
                  <a:lnTo>
                    <a:pt x="0" y="5670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9" r="0" b="-39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72442" y="688479"/>
            <a:ext cx="14805124" cy="89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RQ04: Interações nos PRs vs Feedback Final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67680" y="2184052"/>
            <a:ext cx="16352639" cy="2419499"/>
            <a:chOff x="0" y="0"/>
            <a:chExt cx="21803518" cy="32259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803488" cy="3226054"/>
            </a:xfrm>
            <a:custGeom>
              <a:avLst/>
              <a:gdLst/>
              <a:ahLst/>
              <a:cxnLst/>
              <a:rect r="r" b="b" t="t" l="l"/>
              <a:pathLst>
                <a:path h="3226054" w="21803488">
                  <a:moveTo>
                    <a:pt x="0" y="161925"/>
                  </a:moveTo>
                  <a:cubicBezTo>
                    <a:pt x="0" y="72517"/>
                    <a:pt x="72771" y="0"/>
                    <a:pt x="162433" y="0"/>
                  </a:cubicBezTo>
                  <a:lnTo>
                    <a:pt x="21641054" y="0"/>
                  </a:lnTo>
                  <a:lnTo>
                    <a:pt x="21641054" y="6350"/>
                  </a:lnTo>
                  <a:lnTo>
                    <a:pt x="21641054" y="0"/>
                  </a:lnTo>
                  <a:cubicBezTo>
                    <a:pt x="21730717" y="0"/>
                    <a:pt x="21803488" y="72517"/>
                    <a:pt x="21803488" y="161925"/>
                  </a:cubicBezTo>
                  <a:lnTo>
                    <a:pt x="21797138" y="161925"/>
                  </a:lnTo>
                  <a:lnTo>
                    <a:pt x="21803488" y="161925"/>
                  </a:lnTo>
                  <a:lnTo>
                    <a:pt x="21803488" y="3064002"/>
                  </a:lnTo>
                  <a:lnTo>
                    <a:pt x="21797138" y="3064002"/>
                  </a:lnTo>
                  <a:lnTo>
                    <a:pt x="21803488" y="3064002"/>
                  </a:lnTo>
                  <a:cubicBezTo>
                    <a:pt x="21803488" y="3153537"/>
                    <a:pt x="21730717" y="3225927"/>
                    <a:pt x="21641054" y="3225927"/>
                  </a:cubicBezTo>
                  <a:lnTo>
                    <a:pt x="21641054" y="3219577"/>
                  </a:lnTo>
                  <a:lnTo>
                    <a:pt x="21641054" y="3225927"/>
                  </a:lnTo>
                  <a:lnTo>
                    <a:pt x="162433" y="3225927"/>
                  </a:lnTo>
                  <a:lnTo>
                    <a:pt x="162433" y="3219577"/>
                  </a:lnTo>
                  <a:lnTo>
                    <a:pt x="162433" y="3225927"/>
                  </a:lnTo>
                  <a:cubicBezTo>
                    <a:pt x="72771" y="3226054"/>
                    <a:pt x="0" y="3153537"/>
                    <a:pt x="0" y="3064002"/>
                  </a:cubicBezTo>
                  <a:lnTo>
                    <a:pt x="0" y="161925"/>
                  </a:lnTo>
                  <a:lnTo>
                    <a:pt x="6350" y="161925"/>
                  </a:lnTo>
                  <a:lnTo>
                    <a:pt x="0" y="161925"/>
                  </a:lnTo>
                  <a:moveTo>
                    <a:pt x="12700" y="161925"/>
                  </a:moveTo>
                  <a:lnTo>
                    <a:pt x="12700" y="3064002"/>
                  </a:lnTo>
                  <a:lnTo>
                    <a:pt x="6350" y="3064002"/>
                  </a:lnTo>
                  <a:lnTo>
                    <a:pt x="12700" y="3064002"/>
                  </a:lnTo>
                  <a:cubicBezTo>
                    <a:pt x="12700" y="3146425"/>
                    <a:pt x="79756" y="3213227"/>
                    <a:pt x="162433" y="3213227"/>
                  </a:cubicBezTo>
                  <a:lnTo>
                    <a:pt x="21641054" y="3213227"/>
                  </a:lnTo>
                  <a:cubicBezTo>
                    <a:pt x="21723858" y="3213227"/>
                    <a:pt x="21790788" y="3146425"/>
                    <a:pt x="21790788" y="3064002"/>
                  </a:cubicBezTo>
                  <a:lnTo>
                    <a:pt x="21790788" y="161925"/>
                  </a:lnTo>
                  <a:cubicBezTo>
                    <a:pt x="21790788" y="79502"/>
                    <a:pt x="21723731" y="12700"/>
                    <a:pt x="21641054" y="12700"/>
                  </a:cubicBezTo>
                  <a:lnTo>
                    <a:pt x="162433" y="12700"/>
                  </a:lnTo>
                  <a:lnTo>
                    <a:pt x="162433" y="6350"/>
                  </a:lnTo>
                  <a:lnTo>
                    <a:pt x="162433" y="12700"/>
                  </a:lnTo>
                  <a:cubicBezTo>
                    <a:pt x="79756" y="12700"/>
                    <a:pt x="12700" y="79502"/>
                    <a:pt x="12700" y="161925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81967" y="2198340"/>
            <a:ext cx="16324064" cy="796975"/>
            <a:chOff x="0" y="0"/>
            <a:chExt cx="21765418" cy="10626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765388" cy="1062609"/>
            </a:xfrm>
            <a:custGeom>
              <a:avLst/>
              <a:gdLst/>
              <a:ahLst/>
              <a:cxnLst/>
              <a:rect r="r" b="b" t="t" l="l"/>
              <a:pathLst>
                <a:path h="1062609" w="21765388">
                  <a:moveTo>
                    <a:pt x="0" y="0"/>
                  </a:moveTo>
                  <a:lnTo>
                    <a:pt x="21765388" y="0"/>
                  </a:lnTo>
                  <a:lnTo>
                    <a:pt x="21765388" y="1062609"/>
                  </a:lnTo>
                  <a:lnTo>
                    <a:pt x="0" y="1062609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60276" y="2279302"/>
            <a:ext cx="4336702" cy="5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Métrica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62229" y="2279302"/>
            <a:ext cx="2699445" cy="5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Mediana MERGED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26922" y="2279302"/>
            <a:ext cx="2699445" cy="5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Mediana CLOSED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91616" y="2279302"/>
            <a:ext cx="1883271" cy="5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p-valor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140136" y="2279302"/>
            <a:ext cx="1888034" cy="5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Significativo?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81967" y="2995315"/>
            <a:ext cx="16324064" cy="796975"/>
            <a:chOff x="0" y="0"/>
            <a:chExt cx="21765418" cy="10626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765388" cy="1062609"/>
            </a:xfrm>
            <a:custGeom>
              <a:avLst/>
              <a:gdLst/>
              <a:ahLst/>
              <a:cxnLst/>
              <a:rect r="r" b="b" t="t" l="l"/>
              <a:pathLst>
                <a:path h="1062609" w="21765388">
                  <a:moveTo>
                    <a:pt x="0" y="0"/>
                  </a:moveTo>
                  <a:lnTo>
                    <a:pt x="21765388" y="0"/>
                  </a:lnTo>
                  <a:lnTo>
                    <a:pt x="21765388" y="1062609"/>
                  </a:lnTo>
                  <a:lnTo>
                    <a:pt x="0" y="10626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60276" y="3076278"/>
            <a:ext cx="4336702" cy="5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participants_count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62229" y="3076278"/>
            <a:ext cx="2699445" cy="5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2.00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26922" y="3076278"/>
            <a:ext cx="2699445" cy="5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3.00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91616" y="3076278"/>
            <a:ext cx="1883271" cy="5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0.0000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140136" y="3076278"/>
            <a:ext cx="1888034" cy="5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√ Sim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81967" y="3792290"/>
            <a:ext cx="16324064" cy="796975"/>
            <a:chOff x="0" y="0"/>
            <a:chExt cx="21765418" cy="106263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1765388" cy="1062609"/>
            </a:xfrm>
            <a:custGeom>
              <a:avLst/>
              <a:gdLst/>
              <a:ahLst/>
              <a:cxnLst/>
              <a:rect r="r" b="b" t="t" l="l"/>
              <a:pathLst>
                <a:path h="1062609" w="21765388">
                  <a:moveTo>
                    <a:pt x="0" y="0"/>
                  </a:moveTo>
                  <a:lnTo>
                    <a:pt x="21765388" y="0"/>
                  </a:lnTo>
                  <a:lnTo>
                    <a:pt x="21765388" y="1062609"/>
                  </a:lnTo>
                  <a:lnTo>
                    <a:pt x="0" y="1062609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260276" y="3873252"/>
            <a:ext cx="4336702" cy="5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comments_total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162229" y="3873252"/>
            <a:ext cx="2699445" cy="5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2.00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26922" y="3873252"/>
            <a:ext cx="2699445" cy="5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3.00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691616" y="3873252"/>
            <a:ext cx="1883271" cy="5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0.0000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140136" y="3873252"/>
            <a:ext cx="1888034" cy="53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√ Sim</a:t>
            </a:r>
          </a:p>
        </p:txBody>
      </p: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3960019" y="5090369"/>
            <a:ext cx="10367962" cy="4168080"/>
            <a:chOff x="0" y="0"/>
            <a:chExt cx="13823950" cy="5557440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13823950" cy="5557393"/>
            </a:xfrm>
            <a:custGeom>
              <a:avLst/>
              <a:gdLst/>
              <a:ahLst/>
              <a:cxnLst/>
              <a:rect r="r" b="b" t="t" l="l"/>
              <a:pathLst>
                <a:path h="5557393" w="13823950">
                  <a:moveTo>
                    <a:pt x="0" y="0"/>
                  </a:moveTo>
                  <a:lnTo>
                    <a:pt x="13823950" y="0"/>
                  </a:lnTo>
                  <a:lnTo>
                    <a:pt x="13823950" y="5557393"/>
                  </a:lnTo>
                  <a:lnTo>
                    <a:pt x="0" y="55573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23" r="0" b="-24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08571" y="930622"/>
            <a:ext cx="11936909" cy="64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7"/>
              </a:lnSpc>
            </a:pPr>
            <a:r>
              <a:rPr lang="en-US" sz="3937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RQ05: Tamanho dos PRs vs Número de Revisões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03809" y="2020491"/>
            <a:ext cx="16880384" cy="2957512"/>
            <a:chOff x="0" y="0"/>
            <a:chExt cx="22507178" cy="39433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507194" cy="3943350"/>
            </a:xfrm>
            <a:custGeom>
              <a:avLst/>
              <a:gdLst/>
              <a:ahLst/>
              <a:cxnLst/>
              <a:rect r="r" b="b" t="t" l="l"/>
              <a:pathLst>
                <a:path h="3943350" w="22507194">
                  <a:moveTo>
                    <a:pt x="0" y="119761"/>
                  </a:moveTo>
                  <a:cubicBezTo>
                    <a:pt x="0" y="53594"/>
                    <a:pt x="53721" y="0"/>
                    <a:pt x="120015" y="0"/>
                  </a:cubicBezTo>
                  <a:lnTo>
                    <a:pt x="22387179" y="0"/>
                  </a:lnTo>
                  <a:lnTo>
                    <a:pt x="22387179" y="6350"/>
                  </a:lnTo>
                  <a:lnTo>
                    <a:pt x="22387179" y="0"/>
                  </a:lnTo>
                  <a:cubicBezTo>
                    <a:pt x="22453473" y="0"/>
                    <a:pt x="22507194" y="53594"/>
                    <a:pt x="22507194" y="119761"/>
                  </a:cubicBezTo>
                  <a:lnTo>
                    <a:pt x="22500844" y="119761"/>
                  </a:lnTo>
                  <a:lnTo>
                    <a:pt x="22507194" y="119761"/>
                  </a:lnTo>
                  <a:lnTo>
                    <a:pt x="22507194" y="3823589"/>
                  </a:lnTo>
                  <a:lnTo>
                    <a:pt x="22500844" y="3823589"/>
                  </a:lnTo>
                  <a:lnTo>
                    <a:pt x="22507194" y="3823589"/>
                  </a:lnTo>
                  <a:cubicBezTo>
                    <a:pt x="22507194" y="3889756"/>
                    <a:pt x="22453473" y="3943350"/>
                    <a:pt x="22387179" y="3943350"/>
                  </a:cubicBezTo>
                  <a:lnTo>
                    <a:pt x="22387179" y="3937000"/>
                  </a:lnTo>
                  <a:lnTo>
                    <a:pt x="22387179" y="3943350"/>
                  </a:lnTo>
                  <a:lnTo>
                    <a:pt x="120015" y="3943350"/>
                  </a:lnTo>
                  <a:lnTo>
                    <a:pt x="120015" y="3937000"/>
                  </a:lnTo>
                  <a:lnTo>
                    <a:pt x="120015" y="3943350"/>
                  </a:lnTo>
                  <a:cubicBezTo>
                    <a:pt x="53721" y="3943350"/>
                    <a:pt x="0" y="3889756"/>
                    <a:pt x="0" y="3823589"/>
                  </a:cubicBezTo>
                  <a:lnTo>
                    <a:pt x="0" y="119761"/>
                  </a:lnTo>
                  <a:lnTo>
                    <a:pt x="6350" y="119761"/>
                  </a:lnTo>
                  <a:lnTo>
                    <a:pt x="0" y="119761"/>
                  </a:lnTo>
                  <a:moveTo>
                    <a:pt x="12700" y="119761"/>
                  </a:moveTo>
                  <a:lnTo>
                    <a:pt x="12700" y="3823589"/>
                  </a:lnTo>
                  <a:lnTo>
                    <a:pt x="6350" y="3823589"/>
                  </a:lnTo>
                  <a:lnTo>
                    <a:pt x="12700" y="3823589"/>
                  </a:lnTo>
                  <a:cubicBezTo>
                    <a:pt x="12700" y="3882644"/>
                    <a:pt x="60706" y="3930650"/>
                    <a:pt x="120015" y="3930650"/>
                  </a:cubicBezTo>
                  <a:lnTo>
                    <a:pt x="22387179" y="3930650"/>
                  </a:lnTo>
                  <a:cubicBezTo>
                    <a:pt x="22446489" y="3930650"/>
                    <a:pt x="22494494" y="3882644"/>
                    <a:pt x="22494494" y="3823589"/>
                  </a:cubicBezTo>
                  <a:lnTo>
                    <a:pt x="22494494" y="119761"/>
                  </a:lnTo>
                  <a:cubicBezTo>
                    <a:pt x="22494494" y="60706"/>
                    <a:pt x="22446489" y="12700"/>
                    <a:pt x="22387179" y="12700"/>
                  </a:cubicBezTo>
                  <a:lnTo>
                    <a:pt x="120015" y="12700"/>
                  </a:lnTo>
                  <a:lnTo>
                    <a:pt x="120015" y="6350"/>
                  </a:lnTo>
                  <a:lnTo>
                    <a:pt x="120015" y="12700"/>
                  </a:lnTo>
                  <a:cubicBezTo>
                    <a:pt x="60706" y="12700"/>
                    <a:pt x="12700" y="60706"/>
                    <a:pt x="12700" y="119761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18096" y="2034777"/>
            <a:ext cx="16851809" cy="585787"/>
            <a:chOff x="0" y="0"/>
            <a:chExt cx="22469078" cy="7810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469094" cy="781050"/>
            </a:xfrm>
            <a:custGeom>
              <a:avLst/>
              <a:gdLst/>
              <a:ahLst/>
              <a:cxnLst/>
              <a:rect r="r" b="b" t="t" l="l"/>
              <a:pathLst>
                <a:path h="781050" w="22469094">
                  <a:moveTo>
                    <a:pt x="0" y="0"/>
                  </a:moveTo>
                  <a:lnTo>
                    <a:pt x="22469094" y="0"/>
                  </a:lnTo>
                  <a:lnTo>
                    <a:pt x="22469094" y="781050"/>
                  </a:lnTo>
                  <a:lnTo>
                    <a:pt x="0" y="78105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20502" y="2099073"/>
            <a:ext cx="6331149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Métrica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65987" y="2099073"/>
            <a:ext cx="464120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Correlação ρ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21530" y="2099073"/>
            <a:ext cx="4645968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Interpretação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18096" y="2620566"/>
            <a:ext cx="16851809" cy="585788"/>
            <a:chOff x="0" y="0"/>
            <a:chExt cx="22469078" cy="7810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469094" cy="781050"/>
            </a:xfrm>
            <a:custGeom>
              <a:avLst/>
              <a:gdLst/>
              <a:ahLst/>
              <a:cxnLst/>
              <a:rect r="r" b="b" t="t" l="l"/>
              <a:pathLst>
                <a:path h="781050" w="22469094">
                  <a:moveTo>
                    <a:pt x="0" y="0"/>
                  </a:moveTo>
                  <a:lnTo>
                    <a:pt x="22469094" y="0"/>
                  </a:lnTo>
                  <a:lnTo>
                    <a:pt x="22469094" y="781050"/>
                  </a:lnTo>
                  <a:lnTo>
                    <a:pt x="0" y="781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20502" y="2684860"/>
            <a:ext cx="6331149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changed_files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65987" y="2684860"/>
            <a:ext cx="464120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0.2169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21530" y="2684860"/>
            <a:ext cx="4645968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Fraca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18096" y="3206354"/>
            <a:ext cx="16851809" cy="585788"/>
            <a:chOff x="0" y="0"/>
            <a:chExt cx="22469078" cy="7810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2469094" cy="781050"/>
            </a:xfrm>
            <a:custGeom>
              <a:avLst/>
              <a:gdLst/>
              <a:ahLst/>
              <a:cxnLst/>
              <a:rect r="r" b="b" t="t" l="l"/>
              <a:pathLst>
                <a:path h="781050" w="22469094">
                  <a:moveTo>
                    <a:pt x="0" y="0"/>
                  </a:moveTo>
                  <a:lnTo>
                    <a:pt x="22469094" y="0"/>
                  </a:lnTo>
                  <a:lnTo>
                    <a:pt x="22469094" y="781050"/>
                  </a:lnTo>
                  <a:lnTo>
                    <a:pt x="0" y="78105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920502" y="3270646"/>
            <a:ext cx="6331149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additions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65987" y="3270646"/>
            <a:ext cx="464120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0.2721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21530" y="3270646"/>
            <a:ext cx="4645968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Fraca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18096" y="3792141"/>
            <a:ext cx="16851809" cy="585788"/>
            <a:chOff x="0" y="0"/>
            <a:chExt cx="22469078" cy="7810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2469094" cy="781050"/>
            </a:xfrm>
            <a:custGeom>
              <a:avLst/>
              <a:gdLst/>
              <a:ahLst/>
              <a:cxnLst/>
              <a:rect r="r" b="b" t="t" l="l"/>
              <a:pathLst>
                <a:path h="781050" w="22469094">
                  <a:moveTo>
                    <a:pt x="0" y="0"/>
                  </a:moveTo>
                  <a:lnTo>
                    <a:pt x="22469094" y="0"/>
                  </a:lnTo>
                  <a:lnTo>
                    <a:pt x="22469094" y="781050"/>
                  </a:lnTo>
                  <a:lnTo>
                    <a:pt x="0" y="781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920502" y="3856435"/>
            <a:ext cx="6331149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deletions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665987" y="3856435"/>
            <a:ext cx="464120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0.1463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721530" y="3856435"/>
            <a:ext cx="4645968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Fraca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718096" y="4377929"/>
            <a:ext cx="16851809" cy="585787"/>
            <a:chOff x="0" y="0"/>
            <a:chExt cx="22469078" cy="78105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2469094" cy="781050"/>
            </a:xfrm>
            <a:custGeom>
              <a:avLst/>
              <a:gdLst/>
              <a:ahLst/>
              <a:cxnLst/>
              <a:rect r="r" b="b" t="t" l="l"/>
              <a:pathLst>
                <a:path h="781050" w="22469094">
                  <a:moveTo>
                    <a:pt x="0" y="0"/>
                  </a:moveTo>
                  <a:lnTo>
                    <a:pt x="22469094" y="0"/>
                  </a:lnTo>
                  <a:lnTo>
                    <a:pt x="22469094" y="781050"/>
                  </a:lnTo>
                  <a:lnTo>
                    <a:pt x="0" y="78105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920502" y="4442222"/>
            <a:ext cx="6331149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total_lines_changed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665987" y="4442222"/>
            <a:ext cx="464120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0.2589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721530" y="4442222"/>
            <a:ext cx="4645968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Fraca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708571" y="5200947"/>
            <a:ext cx="16870859" cy="860226"/>
            <a:chOff x="0" y="0"/>
            <a:chExt cx="22494478" cy="114696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2494495" cy="1147064"/>
            </a:xfrm>
            <a:custGeom>
              <a:avLst/>
              <a:gdLst/>
              <a:ahLst/>
              <a:cxnLst/>
              <a:rect r="r" b="b" t="t" l="l"/>
              <a:pathLst>
                <a:path h="1147064" w="22494495">
                  <a:moveTo>
                    <a:pt x="0" y="113411"/>
                  </a:moveTo>
                  <a:cubicBezTo>
                    <a:pt x="0" y="50800"/>
                    <a:pt x="50800" y="0"/>
                    <a:pt x="113411" y="0"/>
                  </a:cubicBezTo>
                  <a:lnTo>
                    <a:pt x="22381083" y="0"/>
                  </a:lnTo>
                  <a:cubicBezTo>
                    <a:pt x="22443695" y="0"/>
                    <a:pt x="22494495" y="50800"/>
                    <a:pt x="22494495" y="113411"/>
                  </a:cubicBezTo>
                  <a:lnTo>
                    <a:pt x="22494495" y="1033653"/>
                  </a:lnTo>
                  <a:cubicBezTo>
                    <a:pt x="22494495" y="1096264"/>
                    <a:pt x="22443695" y="1147064"/>
                    <a:pt x="22381083" y="1147064"/>
                  </a:cubicBezTo>
                  <a:lnTo>
                    <a:pt x="113411" y="1147064"/>
                  </a:lnTo>
                  <a:cubicBezTo>
                    <a:pt x="50800" y="1146937"/>
                    <a:pt x="0" y="1096264"/>
                    <a:pt x="0" y="1033653"/>
                  </a:cubicBezTo>
                  <a:close/>
                </a:path>
              </a:pathLst>
            </a:custGeom>
            <a:solidFill>
              <a:srgbClr val="252528"/>
            </a:solid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910978" y="5505450"/>
            <a:ext cx="253007" cy="202406"/>
            <a:chOff x="0" y="0"/>
            <a:chExt cx="337343" cy="269875"/>
          </a:xfrm>
        </p:grpSpPr>
        <p:sp>
          <p:nvSpPr>
            <p:cNvPr name="Freeform 37" id="37" descr="preencoded.png"/>
            <p:cNvSpPr/>
            <p:nvPr/>
          </p:nvSpPr>
          <p:spPr>
            <a:xfrm flipH="false" flipV="false" rot="0">
              <a:off x="0" y="0"/>
              <a:ext cx="337312" cy="269875"/>
            </a:xfrm>
            <a:custGeom>
              <a:avLst/>
              <a:gdLst/>
              <a:ahLst/>
              <a:cxnLst/>
              <a:rect r="r" b="b" t="t" l="l"/>
              <a:pathLst>
                <a:path h="269875" w="337312">
                  <a:moveTo>
                    <a:pt x="0" y="0"/>
                  </a:moveTo>
                  <a:lnTo>
                    <a:pt x="337312" y="0"/>
                  </a:lnTo>
                  <a:lnTo>
                    <a:pt x="337312" y="269875"/>
                  </a:lnTo>
                  <a:lnTo>
                    <a:pt x="0" y="269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428" t="0" r="-1438" b="0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366391" y="5387280"/>
            <a:ext cx="16010632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Interpretação:</a:t>
            </a:r>
            <a:r>
              <a:rPr lang="en-US" sz="1562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Todas as correlações são fracas, mas estatisticamente significativas.</a:t>
            </a:r>
          </a:p>
        </p:txBody>
      </p:sp>
      <p:grpSp>
        <p:nvGrpSpPr>
          <p:cNvPr name="Group 39" id="39"/>
          <p:cNvGrpSpPr>
            <a:grpSpLocks noChangeAspect="true"/>
          </p:cNvGrpSpPr>
          <p:nvPr/>
        </p:nvGrpSpPr>
        <p:grpSpPr>
          <a:xfrm rot="0">
            <a:off x="1007715" y="6421934"/>
            <a:ext cx="8040291" cy="2682628"/>
            <a:chOff x="0" y="0"/>
            <a:chExt cx="10720388" cy="3576837"/>
          </a:xfrm>
        </p:grpSpPr>
        <p:sp>
          <p:nvSpPr>
            <p:cNvPr name="Freeform 40" id="40" descr="preencoded.png"/>
            <p:cNvSpPr/>
            <p:nvPr/>
          </p:nvSpPr>
          <p:spPr>
            <a:xfrm flipH="false" flipV="false" rot="0">
              <a:off x="0" y="0"/>
              <a:ext cx="10720451" cy="3576828"/>
            </a:xfrm>
            <a:custGeom>
              <a:avLst/>
              <a:gdLst/>
              <a:ahLst/>
              <a:cxnLst/>
              <a:rect r="r" b="b" t="t" l="l"/>
              <a:pathLst>
                <a:path h="3576828" w="10720451">
                  <a:moveTo>
                    <a:pt x="0" y="0"/>
                  </a:moveTo>
                  <a:lnTo>
                    <a:pt x="10720451" y="0"/>
                  </a:lnTo>
                  <a:lnTo>
                    <a:pt x="10720451" y="3576828"/>
                  </a:lnTo>
                  <a:lnTo>
                    <a:pt x="0" y="3576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1" r="0" b="-71"/>
              </a:stretch>
            </a:blipFill>
          </p:spPr>
        </p:sp>
      </p:grpSp>
      <p:grpSp>
        <p:nvGrpSpPr>
          <p:cNvPr name="Group 41" id="41"/>
          <p:cNvGrpSpPr>
            <a:grpSpLocks noChangeAspect="true"/>
          </p:cNvGrpSpPr>
          <p:nvPr/>
        </p:nvGrpSpPr>
        <p:grpSpPr>
          <a:xfrm rot="0">
            <a:off x="9209931" y="6421934"/>
            <a:ext cx="8070354" cy="2682628"/>
            <a:chOff x="0" y="0"/>
            <a:chExt cx="10760472" cy="3576837"/>
          </a:xfrm>
        </p:grpSpPr>
        <p:sp>
          <p:nvSpPr>
            <p:cNvPr name="Freeform 42" id="42" descr="preencoded.png"/>
            <p:cNvSpPr/>
            <p:nvPr/>
          </p:nvSpPr>
          <p:spPr>
            <a:xfrm flipH="false" flipV="false" rot="0">
              <a:off x="0" y="0"/>
              <a:ext cx="10760456" cy="3576828"/>
            </a:xfrm>
            <a:custGeom>
              <a:avLst/>
              <a:gdLst/>
              <a:ahLst/>
              <a:cxnLst/>
              <a:rect r="r" b="b" t="t" l="l"/>
              <a:pathLst>
                <a:path h="3576828" w="10760456">
                  <a:moveTo>
                    <a:pt x="0" y="0"/>
                  </a:moveTo>
                  <a:lnTo>
                    <a:pt x="10760456" y="0"/>
                  </a:lnTo>
                  <a:lnTo>
                    <a:pt x="10760456" y="3576828"/>
                  </a:lnTo>
                  <a:lnTo>
                    <a:pt x="0" y="3576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80" r="0" b="-8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28688" y="659755"/>
            <a:ext cx="1483474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RQ06 &amp; RQ07: Tempo e Descrição vs Revisões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14400" y="2081361"/>
            <a:ext cx="8111281" cy="2781449"/>
            <a:chOff x="0" y="0"/>
            <a:chExt cx="10815042" cy="37085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9050" y="19050"/>
              <a:ext cx="10776966" cy="3670554"/>
            </a:xfrm>
            <a:custGeom>
              <a:avLst/>
              <a:gdLst/>
              <a:ahLst/>
              <a:cxnLst/>
              <a:rect r="r" b="b" t="t" l="l"/>
              <a:pathLst>
                <a:path h="3670554" w="10776966">
                  <a:moveTo>
                    <a:pt x="0" y="148590"/>
                  </a:moveTo>
                  <a:cubicBezTo>
                    <a:pt x="0" y="66548"/>
                    <a:pt x="66929" y="0"/>
                    <a:pt x="149606" y="0"/>
                  </a:cubicBezTo>
                  <a:lnTo>
                    <a:pt x="10627360" y="0"/>
                  </a:lnTo>
                  <a:cubicBezTo>
                    <a:pt x="10710037" y="0"/>
                    <a:pt x="10776966" y="66548"/>
                    <a:pt x="10776966" y="148590"/>
                  </a:cubicBezTo>
                  <a:lnTo>
                    <a:pt x="10776966" y="3521964"/>
                  </a:lnTo>
                  <a:cubicBezTo>
                    <a:pt x="10776966" y="3604006"/>
                    <a:pt x="10710037" y="3670554"/>
                    <a:pt x="10627360" y="3670554"/>
                  </a:cubicBezTo>
                  <a:lnTo>
                    <a:pt x="149606" y="3670554"/>
                  </a:lnTo>
                  <a:cubicBezTo>
                    <a:pt x="66929" y="3670554"/>
                    <a:pt x="0" y="3604006"/>
                    <a:pt x="0" y="3521964"/>
                  </a:cubicBezTo>
                  <a:close/>
                </a:path>
              </a:pathLst>
            </a:custGeom>
            <a:solidFill>
              <a:srgbClr val="050505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815066" cy="3708654"/>
            </a:xfrm>
            <a:custGeom>
              <a:avLst/>
              <a:gdLst/>
              <a:ahLst/>
              <a:cxnLst/>
              <a:rect r="r" b="b" t="t" l="l"/>
              <a:pathLst>
                <a:path h="3708654" w="10815066">
                  <a:moveTo>
                    <a:pt x="0" y="167640"/>
                  </a:moveTo>
                  <a:cubicBezTo>
                    <a:pt x="0" y="74930"/>
                    <a:pt x="75565" y="0"/>
                    <a:pt x="168656" y="0"/>
                  </a:cubicBezTo>
                  <a:lnTo>
                    <a:pt x="10646410" y="0"/>
                  </a:lnTo>
                  <a:lnTo>
                    <a:pt x="10646410" y="19050"/>
                  </a:lnTo>
                  <a:lnTo>
                    <a:pt x="10646410" y="0"/>
                  </a:lnTo>
                  <a:cubicBezTo>
                    <a:pt x="10739374" y="0"/>
                    <a:pt x="10815066" y="74930"/>
                    <a:pt x="10815066" y="167640"/>
                  </a:cubicBezTo>
                  <a:lnTo>
                    <a:pt x="10796016" y="167640"/>
                  </a:lnTo>
                  <a:lnTo>
                    <a:pt x="10815066" y="167640"/>
                  </a:lnTo>
                  <a:lnTo>
                    <a:pt x="10815066" y="3541014"/>
                  </a:lnTo>
                  <a:lnTo>
                    <a:pt x="10796016" y="3541014"/>
                  </a:lnTo>
                  <a:lnTo>
                    <a:pt x="10815066" y="3541014"/>
                  </a:lnTo>
                  <a:cubicBezTo>
                    <a:pt x="10815066" y="3633724"/>
                    <a:pt x="10739501" y="3708654"/>
                    <a:pt x="10646410" y="3708654"/>
                  </a:cubicBezTo>
                  <a:lnTo>
                    <a:pt x="10646410" y="3689604"/>
                  </a:lnTo>
                  <a:lnTo>
                    <a:pt x="10646410" y="3708654"/>
                  </a:lnTo>
                  <a:lnTo>
                    <a:pt x="168656" y="3708654"/>
                  </a:lnTo>
                  <a:lnTo>
                    <a:pt x="168656" y="3689604"/>
                  </a:lnTo>
                  <a:lnTo>
                    <a:pt x="168656" y="3708654"/>
                  </a:lnTo>
                  <a:cubicBezTo>
                    <a:pt x="75692" y="3708654"/>
                    <a:pt x="0" y="3633724"/>
                    <a:pt x="0" y="3541014"/>
                  </a:cubicBezTo>
                  <a:lnTo>
                    <a:pt x="0" y="167640"/>
                  </a:lnTo>
                  <a:lnTo>
                    <a:pt x="19050" y="167640"/>
                  </a:lnTo>
                  <a:lnTo>
                    <a:pt x="0" y="167640"/>
                  </a:lnTo>
                  <a:moveTo>
                    <a:pt x="38100" y="167640"/>
                  </a:moveTo>
                  <a:lnTo>
                    <a:pt x="38100" y="3541014"/>
                  </a:lnTo>
                  <a:lnTo>
                    <a:pt x="19050" y="3541014"/>
                  </a:lnTo>
                  <a:lnTo>
                    <a:pt x="38100" y="3541014"/>
                  </a:lnTo>
                  <a:cubicBezTo>
                    <a:pt x="38100" y="3612388"/>
                    <a:pt x="96393" y="3670554"/>
                    <a:pt x="168656" y="3670554"/>
                  </a:cubicBezTo>
                  <a:lnTo>
                    <a:pt x="10646410" y="3670554"/>
                  </a:lnTo>
                  <a:cubicBezTo>
                    <a:pt x="10718673" y="3670554"/>
                    <a:pt x="10776966" y="3612388"/>
                    <a:pt x="10776966" y="3541014"/>
                  </a:cubicBezTo>
                  <a:lnTo>
                    <a:pt x="10776966" y="167640"/>
                  </a:lnTo>
                  <a:cubicBezTo>
                    <a:pt x="10776966" y="96266"/>
                    <a:pt x="10718673" y="38100"/>
                    <a:pt x="10646410" y="38100"/>
                  </a:cubicBezTo>
                  <a:lnTo>
                    <a:pt x="168656" y="38100"/>
                  </a:lnTo>
                  <a:lnTo>
                    <a:pt x="168656" y="19050"/>
                  </a:lnTo>
                  <a:lnTo>
                    <a:pt x="168656" y="38100"/>
                  </a:lnTo>
                  <a:cubicBezTo>
                    <a:pt x="96393" y="38100"/>
                    <a:pt x="38100" y="96266"/>
                    <a:pt x="38100" y="16764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22474" y="2341810"/>
            <a:ext cx="3964484" cy="46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RQ06: Tempo de Análise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2474" y="2877442"/>
            <a:ext cx="7495134" cy="510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Correlação de Spearman: </a:t>
            </a:r>
            <a:r>
              <a:rPr lang="en-US" sz="2062" i="true">
                <a:solidFill>
                  <a:srgbClr val="E5E0DF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\rho = 0.1441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2474" y="3460997"/>
            <a:ext cx="7495134" cy="510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p-valor: 0.0000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2474" y="4044554"/>
            <a:ext cx="7495134" cy="510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Interpretação:</a:t>
            </a:r>
            <a:r>
              <a:rPr lang="en-US" sz="2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Fraca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262319" y="2081361"/>
            <a:ext cx="8111281" cy="2781449"/>
            <a:chOff x="0" y="0"/>
            <a:chExt cx="10815042" cy="37085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9050" y="19050"/>
              <a:ext cx="10776966" cy="3670554"/>
            </a:xfrm>
            <a:custGeom>
              <a:avLst/>
              <a:gdLst/>
              <a:ahLst/>
              <a:cxnLst/>
              <a:rect r="r" b="b" t="t" l="l"/>
              <a:pathLst>
                <a:path h="3670554" w="10776966">
                  <a:moveTo>
                    <a:pt x="0" y="148590"/>
                  </a:moveTo>
                  <a:cubicBezTo>
                    <a:pt x="0" y="66548"/>
                    <a:pt x="66929" y="0"/>
                    <a:pt x="149606" y="0"/>
                  </a:cubicBezTo>
                  <a:lnTo>
                    <a:pt x="10627360" y="0"/>
                  </a:lnTo>
                  <a:cubicBezTo>
                    <a:pt x="10710037" y="0"/>
                    <a:pt x="10776966" y="66548"/>
                    <a:pt x="10776966" y="148590"/>
                  </a:cubicBezTo>
                  <a:lnTo>
                    <a:pt x="10776966" y="3521964"/>
                  </a:lnTo>
                  <a:cubicBezTo>
                    <a:pt x="10776966" y="3604006"/>
                    <a:pt x="10710037" y="3670554"/>
                    <a:pt x="10627360" y="3670554"/>
                  </a:cubicBezTo>
                  <a:lnTo>
                    <a:pt x="149606" y="3670554"/>
                  </a:lnTo>
                  <a:cubicBezTo>
                    <a:pt x="66929" y="3670554"/>
                    <a:pt x="0" y="3604006"/>
                    <a:pt x="0" y="3521964"/>
                  </a:cubicBezTo>
                  <a:close/>
                </a:path>
              </a:pathLst>
            </a:custGeom>
            <a:solidFill>
              <a:srgbClr val="050505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815066" cy="3708654"/>
            </a:xfrm>
            <a:custGeom>
              <a:avLst/>
              <a:gdLst/>
              <a:ahLst/>
              <a:cxnLst/>
              <a:rect r="r" b="b" t="t" l="l"/>
              <a:pathLst>
                <a:path h="3708654" w="10815066">
                  <a:moveTo>
                    <a:pt x="0" y="167640"/>
                  </a:moveTo>
                  <a:cubicBezTo>
                    <a:pt x="0" y="74930"/>
                    <a:pt x="75565" y="0"/>
                    <a:pt x="168656" y="0"/>
                  </a:cubicBezTo>
                  <a:lnTo>
                    <a:pt x="10646410" y="0"/>
                  </a:lnTo>
                  <a:lnTo>
                    <a:pt x="10646410" y="19050"/>
                  </a:lnTo>
                  <a:lnTo>
                    <a:pt x="10646410" y="0"/>
                  </a:lnTo>
                  <a:cubicBezTo>
                    <a:pt x="10739374" y="0"/>
                    <a:pt x="10815066" y="74930"/>
                    <a:pt x="10815066" y="167640"/>
                  </a:cubicBezTo>
                  <a:lnTo>
                    <a:pt x="10796016" y="167640"/>
                  </a:lnTo>
                  <a:lnTo>
                    <a:pt x="10815066" y="167640"/>
                  </a:lnTo>
                  <a:lnTo>
                    <a:pt x="10815066" y="3541014"/>
                  </a:lnTo>
                  <a:lnTo>
                    <a:pt x="10796016" y="3541014"/>
                  </a:lnTo>
                  <a:lnTo>
                    <a:pt x="10815066" y="3541014"/>
                  </a:lnTo>
                  <a:cubicBezTo>
                    <a:pt x="10815066" y="3633724"/>
                    <a:pt x="10739501" y="3708654"/>
                    <a:pt x="10646410" y="3708654"/>
                  </a:cubicBezTo>
                  <a:lnTo>
                    <a:pt x="10646410" y="3689604"/>
                  </a:lnTo>
                  <a:lnTo>
                    <a:pt x="10646410" y="3708654"/>
                  </a:lnTo>
                  <a:lnTo>
                    <a:pt x="168656" y="3708654"/>
                  </a:lnTo>
                  <a:lnTo>
                    <a:pt x="168656" y="3689604"/>
                  </a:lnTo>
                  <a:lnTo>
                    <a:pt x="168656" y="3708654"/>
                  </a:lnTo>
                  <a:cubicBezTo>
                    <a:pt x="75692" y="3708654"/>
                    <a:pt x="0" y="3633724"/>
                    <a:pt x="0" y="3541014"/>
                  </a:cubicBezTo>
                  <a:lnTo>
                    <a:pt x="0" y="167640"/>
                  </a:lnTo>
                  <a:lnTo>
                    <a:pt x="19050" y="167640"/>
                  </a:lnTo>
                  <a:lnTo>
                    <a:pt x="0" y="167640"/>
                  </a:lnTo>
                  <a:moveTo>
                    <a:pt x="38100" y="167640"/>
                  </a:moveTo>
                  <a:lnTo>
                    <a:pt x="38100" y="3541014"/>
                  </a:lnTo>
                  <a:lnTo>
                    <a:pt x="19050" y="3541014"/>
                  </a:lnTo>
                  <a:lnTo>
                    <a:pt x="38100" y="3541014"/>
                  </a:lnTo>
                  <a:cubicBezTo>
                    <a:pt x="38100" y="3612388"/>
                    <a:pt x="96393" y="3670554"/>
                    <a:pt x="168656" y="3670554"/>
                  </a:cubicBezTo>
                  <a:lnTo>
                    <a:pt x="10646410" y="3670554"/>
                  </a:lnTo>
                  <a:cubicBezTo>
                    <a:pt x="10718673" y="3670554"/>
                    <a:pt x="10776966" y="3612388"/>
                    <a:pt x="10776966" y="3541014"/>
                  </a:cubicBezTo>
                  <a:lnTo>
                    <a:pt x="10776966" y="167640"/>
                  </a:lnTo>
                  <a:cubicBezTo>
                    <a:pt x="10776966" y="96266"/>
                    <a:pt x="10718673" y="38100"/>
                    <a:pt x="10646410" y="38100"/>
                  </a:cubicBezTo>
                  <a:lnTo>
                    <a:pt x="168656" y="38100"/>
                  </a:lnTo>
                  <a:lnTo>
                    <a:pt x="168656" y="19050"/>
                  </a:lnTo>
                  <a:lnTo>
                    <a:pt x="168656" y="38100"/>
                  </a:lnTo>
                  <a:cubicBezTo>
                    <a:pt x="96393" y="38100"/>
                    <a:pt x="38100" y="96266"/>
                    <a:pt x="38100" y="16764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570392" y="2341810"/>
            <a:ext cx="3976539" cy="46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RQ07: Descrição dos PRs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70392" y="2877442"/>
            <a:ext cx="7495134" cy="510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Correlação de Spearman: </a:t>
            </a:r>
            <a:r>
              <a:rPr lang="en-US" sz="2062" i="true">
                <a:solidFill>
                  <a:srgbClr val="E5E0DF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\rho = 0.0694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70392" y="3460997"/>
            <a:ext cx="7495134" cy="510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p-valor: 0.0000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70392" y="4044554"/>
            <a:ext cx="7495134" cy="510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b="true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Interpretação:</a:t>
            </a:r>
            <a:r>
              <a:rPr lang="en-US" sz="2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Fraca</a:t>
            </a:r>
          </a:p>
        </p:txBody>
      </p: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813769" y="5318372"/>
            <a:ext cx="7204174" cy="3980259"/>
            <a:chOff x="0" y="0"/>
            <a:chExt cx="9605565" cy="5307012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9605518" cy="5306949"/>
            </a:xfrm>
            <a:custGeom>
              <a:avLst/>
              <a:gdLst/>
              <a:ahLst/>
              <a:cxnLst/>
              <a:rect r="r" b="b" t="t" l="l"/>
              <a:pathLst>
                <a:path h="5306949" w="9605518">
                  <a:moveTo>
                    <a:pt x="0" y="0"/>
                  </a:moveTo>
                  <a:lnTo>
                    <a:pt x="9605518" y="0"/>
                  </a:lnTo>
                  <a:lnTo>
                    <a:pt x="9605518" y="5306949"/>
                  </a:lnTo>
                  <a:lnTo>
                    <a:pt x="0" y="53069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7" r="0" b="-38"/>
              </a:stretch>
            </a:blip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9230171" y="5318372"/>
            <a:ext cx="7244060" cy="3980259"/>
            <a:chOff x="0" y="0"/>
            <a:chExt cx="9658747" cy="5307012"/>
          </a:xfrm>
        </p:grpSpPr>
        <p:sp>
          <p:nvSpPr>
            <p:cNvPr name="Freeform 24" id="24" descr="preencoded.png"/>
            <p:cNvSpPr/>
            <p:nvPr/>
          </p:nvSpPr>
          <p:spPr>
            <a:xfrm flipH="false" flipV="false" rot="0">
              <a:off x="0" y="0"/>
              <a:ext cx="9658731" cy="5306949"/>
            </a:xfrm>
            <a:custGeom>
              <a:avLst/>
              <a:gdLst/>
              <a:ahLst/>
              <a:cxnLst/>
              <a:rect r="r" b="b" t="t" l="l"/>
              <a:pathLst>
                <a:path h="5306949" w="9658731">
                  <a:moveTo>
                    <a:pt x="0" y="0"/>
                  </a:moveTo>
                  <a:lnTo>
                    <a:pt x="9658731" y="0"/>
                  </a:lnTo>
                  <a:lnTo>
                    <a:pt x="9658731" y="5306949"/>
                  </a:lnTo>
                  <a:lnTo>
                    <a:pt x="0" y="53069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5" t="0" r="-16" b="-1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DAG2cc3y8nA</dc:identifier>
  <dcterms:modified xsi:type="dcterms:W3CDTF">2011-08-01T06:04:30Z</dcterms:modified>
  <cp:revision>1</cp:revision>
  <dc:title>Relatorio-de-Analise-de-Pull-Requests-em-Repositorios-Populares-do-GitHub.pptx</dc:title>
</cp:coreProperties>
</file>